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4" r:id="rId1"/>
    <p:sldMasterId id="2147483684" r:id="rId2"/>
    <p:sldMasterId id="2147483704" r:id="rId3"/>
    <p:sldMasterId id="2147483728" r:id="rId4"/>
  </p:sldMasterIdLst>
  <p:notesMasterIdLst>
    <p:notesMasterId r:id="rId42"/>
  </p:notesMasterIdLst>
  <p:handoutMasterIdLst>
    <p:handoutMasterId r:id="rId43"/>
  </p:handoutMasterIdLst>
  <p:sldIdLst>
    <p:sldId id="394" r:id="rId5"/>
    <p:sldId id="961" r:id="rId6"/>
    <p:sldId id="963" r:id="rId7"/>
    <p:sldId id="965" r:id="rId8"/>
    <p:sldId id="968" r:id="rId9"/>
    <p:sldId id="915" r:id="rId10"/>
    <p:sldId id="967" r:id="rId11"/>
    <p:sldId id="929" r:id="rId12"/>
    <p:sldId id="930" r:id="rId13"/>
    <p:sldId id="931" r:id="rId14"/>
    <p:sldId id="932" r:id="rId15"/>
    <p:sldId id="933" r:id="rId16"/>
    <p:sldId id="935" r:id="rId17"/>
    <p:sldId id="936" r:id="rId18"/>
    <p:sldId id="256" r:id="rId19"/>
    <p:sldId id="914" r:id="rId20"/>
    <p:sldId id="925" r:id="rId21"/>
    <p:sldId id="916" r:id="rId22"/>
    <p:sldId id="861" r:id="rId23"/>
    <p:sldId id="877" r:id="rId24"/>
    <p:sldId id="879" r:id="rId25"/>
    <p:sldId id="938" r:id="rId26"/>
    <p:sldId id="937" r:id="rId27"/>
    <p:sldId id="939" r:id="rId28"/>
    <p:sldId id="940" r:id="rId29"/>
    <p:sldId id="941" r:id="rId30"/>
    <p:sldId id="944" r:id="rId31"/>
    <p:sldId id="947" r:id="rId32"/>
    <p:sldId id="948" r:id="rId33"/>
    <p:sldId id="949" r:id="rId34"/>
    <p:sldId id="952" r:id="rId35"/>
    <p:sldId id="954" r:id="rId36"/>
    <p:sldId id="955" r:id="rId37"/>
    <p:sldId id="956" r:id="rId38"/>
    <p:sldId id="959" r:id="rId39"/>
    <p:sldId id="969" r:id="rId40"/>
    <p:sldId id="960" r:id="rId41"/>
  </p:sldIdLst>
  <p:sldSz cx="13004800" cy="9753600"/>
  <p:notesSz cx="6858000" cy="9144000"/>
  <p:defaultTextStyle>
    <a:defPPr>
      <a:defRPr lang="en-US"/>
    </a:defPPr>
    <a:lvl1pPr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8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8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872">
          <p15:clr>
            <a:srgbClr val="A4A3A4"/>
          </p15:clr>
        </p15:guide>
        <p15:guide id="2" pos="4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FFFF66"/>
    <a:srgbClr val="008F00"/>
    <a:srgbClr val="FFCC00"/>
    <a:srgbClr val="660066"/>
    <a:srgbClr val="FAD40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90780"/>
  </p:normalViewPr>
  <p:slideViewPr>
    <p:cSldViewPr showGuides="1">
      <p:cViewPr varScale="1">
        <p:scale>
          <a:sx n="78" d="100"/>
          <a:sy n="78" d="100"/>
        </p:scale>
        <p:origin x="2160" y="176"/>
      </p:cViewPr>
      <p:guideLst>
        <p:guide orient="horz" pos="1872"/>
        <p:guide pos="4144"/>
      </p:guideLst>
    </p:cSldViewPr>
  </p:slideViewPr>
  <p:outlineViewPr>
    <p:cViewPr>
      <p:scale>
        <a:sx n="33" d="100"/>
        <a:sy n="33" d="100"/>
      </p:scale>
      <p:origin x="0" y="-31344"/>
    </p:cViewPr>
  </p:outlineViewPr>
  <p:notesTextViewPr>
    <p:cViewPr>
      <p:scale>
        <a:sx n="3" d="2"/>
        <a:sy n="3" d="2"/>
      </p:scale>
      <p:origin x="0" y="0"/>
    </p:cViewPr>
  </p:notesTextViewPr>
  <p:sorterViewPr>
    <p:cViewPr varScale="1">
      <p:scale>
        <a:sx n="67" d="100"/>
        <a:sy n="67" d="100"/>
      </p:scale>
      <p:origin x="0" y="-10720"/>
    </p:cViewPr>
  </p:sorterViewPr>
  <p:notesViewPr>
    <p:cSldViewPr>
      <p:cViewPr varScale="1">
        <p:scale>
          <a:sx n="89" d="100"/>
          <a:sy n="89" d="100"/>
        </p:scale>
        <p:origin x="384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909C7F-0019-A746-BC35-60078EE268AB}" type="datetimeFigureOut">
              <a:rPr lang="en-US" smtClean="0"/>
              <a:t>4/15/24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C792CD-2E85-ED44-AF36-A9280AD41DD4}" type="slidenum">
              <a:rPr lang="en-US" smtClean="0"/>
              <a:t>‹#›</a:t>
            </a:fld>
            <a:endParaRPr lang="en-US"/>
          </a:p>
        </p:txBody>
      </p:sp>
    </p:spTree>
    <p:extLst>
      <p:ext uri="{BB962C8B-B14F-4D97-AF65-F5344CB8AC3E}">
        <p14:creationId xmlns:p14="http://schemas.microsoft.com/office/powerpoint/2010/main" val="26764695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4D811-AE98-3547-8C95-9A72C60AA8A9}" type="datetimeFigureOut">
              <a:rPr lang="en-US" smtClean="0"/>
              <a:t>4/15/24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C63263-B3F5-3543-9330-AF2F475BC8D9}" type="slidenum">
              <a:rPr lang="en-US" smtClean="0"/>
              <a:t>‹#›</a:t>
            </a:fld>
            <a:endParaRPr lang="en-US"/>
          </a:p>
        </p:txBody>
      </p:sp>
    </p:spTree>
    <p:extLst>
      <p:ext uri="{BB962C8B-B14F-4D97-AF65-F5344CB8AC3E}">
        <p14:creationId xmlns:p14="http://schemas.microsoft.com/office/powerpoint/2010/main" val="5817855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C63263-B3F5-3543-9330-AF2F475BC8D9}" type="slidenum">
              <a:rPr lang="en-US" smtClean="0"/>
              <a:t>1</a:t>
            </a:fld>
            <a:endParaRPr lang="en-US"/>
          </a:p>
        </p:txBody>
      </p:sp>
    </p:spTree>
    <p:extLst>
      <p:ext uri="{BB962C8B-B14F-4D97-AF65-F5344CB8AC3E}">
        <p14:creationId xmlns:p14="http://schemas.microsoft.com/office/powerpoint/2010/main" val="342209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 talked about the ‘blood bath’ 30 y ago, this was the biggest?</a:t>
            </a:r>
          </a:p>
        </p:txBody>
      </p:sp>
      <p:sp>
        <p:nvSpPr>
          <p:cNvPr id="4" name="Slide Number Placeholder 3"/>
          <p:cNvSpPr>
            <a:spLocks noGrp="1"/>
          </p:cNvSpPr>
          <p:nvPr>
            <p:ph type="sldNum" sz="quarter" idx="5"/>
          </p:nvPr>
        </p:nvSpPr>
        <p:spPr/>
        <p:txBody>
          <a:bodyPr/>
          <a:lstStyle/>
          <a:p>
            <a:fld id="{67C63263-B3F5-3543-9330-AF2F475BC8D9}" type="slidenum">
              <a:rPr lang="en-US" smtClean="0"/>
              <a:t>8</a:t>
            </a:fld>
            <a:endParaRPr lang="en-US"/>
          </a:p>
        </p:txBody>
      </p:sp>
    </p:spTree>
    <p:extLst>
      <p:ext uri="{BB962C8B-B14F-4D97-AF65-F5344CB8AC3E}">
        <p14:creationId xmlns:p14="http://schemas.microsoft.com/office/powerpoint/2010/main" val="240545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fleet to go?</a:t>
            </a:r>
          </a:p>
          <a:p>
            <a:r>
              <a:rPr lang="en-US" dirty="0"/>
              <a:t>can’t ‘cross the T’</a:t>
            </a:r>
          </a:p>
        </p:txBody>
      </p:sp>
      <p:sp>
        <p:nvSpPr>
          <p:cNvPr id="4" name="Slide Number Placeholder 3"/>
          <p:cNvSpPr>
            <a:spLocks noGrp="1"/>
          </p:cNvSpPr>
          <p:nvPr>
            <p:ph type="sldNum" sz="quarter" idx="5"/>
          </p:nvPr>
        </p:nvSpPr>
        <p:spPr/>
        <p:txBody>
          <a:bodyPr/>
          <a:lstStyle/>
          <a:p>
            <a:fld id="{67C63263-B3F5-3543-9330-AF2F475BC8D9}" type="slidenum">
              <a:rPr lang="en-US" smtClean="0"/>
              <a:t>9</a:t>
            </a:fld>
            <a:endParaRPr lang="en-US"/>
          </a:p>
        </p:txBody>
      </p:sp>
    </p:spTree>
    <p:extLst>
      <p:ext uri="{BB962C8B-B14F-4D97-AF65-F5344CB8AC3E}">
        <p14:creationId xmlns:p14="http://schemas.microsoft.com/office/powerpoint/2010/main" val="283175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JTOPS got tired of being beaten by the OTCM… call JTOPS if 72-h forecast position changes by more than 100 </a:t>
            </a:r>
            <a:r>
              <a:rPr lang="en-US" dirty="0" err="1"/>
              <a:t>nmi</a:t>
            </a:r>
            <a:r>
              <a:rPr lang="en-US" dirty="0"/>
              <a:t> (?)</a:t>
            </a:r>
          </a:p>
          <a:p>
            <a:endParaRPr lang="en-US" dirty="0"/>
          </a:p>
        </p:txBody>
      </p:sp>
      <p:sp>
        <p:nvSpPr>
          <p:cNvPr id="4" name="Slide Number Placeholder 3"/>
          <p:cNvSpPr>
            <a:spLocks noGrp="1"/>
          </p:cNvSpPr>
          <p:nvPr>
            <p:ph type="sldNum" sz="quarter" idx="5"/>
          </p:nvPr>
        </p:nvSpPr>
        <p:spPr/>
        <p:txBody>
          <a:bodyPr/>
          <a:lstStyle/>
          <a:p>
            <a:fld id="{67C63263-B3F5-3543-9330-AF2F475BC8D9}" type="slidenum">
              <a:rPr lang="en-US" smtClean="0"/>
              <a:t>10</a:t>
            </a:fld>
            <a:endParaRPr lang="en-US"/>
          </a:p>
        </p:txBody>
      </p:sp>
    </p:spTree>
    <p:extLst>
      <p:ext uri="{BB962C8B-B14F-4D97-AF65-F5344CB8AC3E}">
        <p14:creationId xmlns:p14="http://schemas.microsoft.com/office/powerpoint/2010/main" val="404226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track bias mostly speed error</a:t>
            </a:r>
          </a:p>
          <a:p>
            <a:endParaRPr lang="en-US" dirty="0"/>
          </a:p>
        </p:txBody>
      </p:sp>
      <p:sp>
        <p:nvSpPr>
          <p:cNvPr id="4" name="Slide Number Placeholder 3"/>
          <p:cNvSpPr>
            <a:spLocks noGrp="1"/>
          </p:cNvSpPr>
          <p:nvPr>
            <p:ph type="sldNum" sz="quarter" idx="5"/>
          </p:nvPr>
        </p:nvSpPr>
        <p:spPr/>
        <p:txBody>
          <a:bodyPr/>
          <a:lstStyle/>
          <a:p>
            <a:fld id="{67C63263-B3F5-3543-9330-AF2F475BC8D9}" type="slidenum">
              <a:rPr lang="en-US" smtClean="0"/>
              <a:t>11</a:t>
            </a:fld>
            <a:endParaRPr lang="en-US"/>
          </a:p>
        </p:txBody>
      </p:sp>
    </p:spTree>
    <p:extLst>
      <p:ext uri="{BB962C8B-B14F-4D97-AF65-F5344CB8AC3E}">
        <p14:creationId xmlns:p14="http://schemas.microsoft.com/office/powerpoint/2010/main" val="28943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363 </a:t>
            </a:r>
            <a:r>
              <a:rPr lang="en-US" dirty="0" err="1"/>
              <a:t>nmi</a:t>
            </a:r>
            <a:r>
              <a:rPr lang="en-US" dirty="0"/>
              <a:t> is ‘better’ than season mean of 425 </a:t>
            </a:r>
            <a:r>
              <a:rPr lang="en-US" dirty="0" err="1"/>
              <a:t>nmi</a:t>
            </a:r>
            <a:endParaRPr lang="en-US" dirty="0"/>
          </a:p>
        </p:txBody>
      </p:sp>
      <p:sp>
        <p:nvSpPr>
          <p:cNvPr id="4" name="Slide Number Placeholder 3"/>
          <p:cNvSpPr>
            <a:spLocks noGrp="1"/>
          </p:cNvSpPr>
          <p:nvPr>
            <p:ph type="sldNum" sz="quarter" idx="5"/>
          </p:nvPr>
        </p:nvSpPr>
        <p:spPr/>
        <p:txBody>
          <a:bodyPr/>
          <a:lstStyle/>
          <a:p>
            <a:fld id="{67C63263-B3F5-3543-9330-AF2F475BC8D9}" type="slidenum">
              <a:rPr lang="en-US" smtClean="0"/>
              <a:t>12</a:t>
            </a:fld>
            <a:endParaRPr lang="en-US"/>
          </a:p>
        </p:txBody>
      </p:sp>
    </p:spTree>
    <p:extLst>
      <p:ext uri="{BB962C8B-B14F-4D97-AF65-F5344CB8AC3E}">
        <p14:creationId xmlns:p14="http://schemas.microsoft.com/office/powerpoint/2010/main" val="1085469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52853-AA0B-A740-BCA3-1C15545E224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6194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52853-AA0B-A740-BCA3-1C15545E224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099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alphaModFix amt="13844"/>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spTree>
    <p:extLst>
      <p:ext uri="{BB962C8B-B14F-4D97-AF65-F5344CB8AC3E}">
        <p14:creationId xmlns:p14="http://schemas.microsoft.com/office/powerpoint/2010/main" val="283988678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ark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8973542"/>
            <a:ext cx="13004800" cy="780062"/>
          </a:xfrm>
          <a:prstGeom prst="rect">
            <a:avLst/>
          </a:prstGeom>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7" name="Shape 48"/>
          <p:cNvSpPr/>
          <p:nvPr userDrawn="1"/>
        </p:nvSpPr>
        <p:spPr>
          <a:xfrm>
            <a:off x="-2" y="-11395"/>
            <a:ext cx="13004803" cy="1303973"/>
          </a:xfrm>
          <a:prstGeom prst="rect">
            <a:avLst/>
          </a:prstGeom>
          <a:blipFill>
            <a:blip r:embed="rId2" cstate="print"/>
          </a:blip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pic>
        <p:nvPicPr>
          <p:cNvPr id="14"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8" name="Title 2"/>
          <p:cNvSpPr>
            <a:spLocks noGrp="1"/>
          </p:cNvSpPr>
          <p:nvPr>
            <p:ph type="title" hasCustomPrompt="1"/>
          </p:nvPr>
        </p:nvSpPr>
        <p:spPr>
          <a:xfrm>
            <a:off x="281093" y="1971736"/>
            <a:ext cx="12000000" cy="682046"/>
          </a:xfrm>
        </p:spPr>
        <p:txBody>
          <a:bodyPr/>
          <a:lstStyle>
            <a:lvl1pPr>
              <a:defRPr/>
            </a:lvl1pPr>
          </a:lstStyle>
          <a:p>
            <a:r>
              <a:rPr lang="en-US" dirty="0"/>
              <a:t>Presentation title</a:t>
            </a:r>
            <a:endParaRPr lang="en-GB" dirty="0"/>
          </a:p>
        </p:txBody>
      </p:sp>
      <p:sp>
        <p:nvSpPr>
          <p:cNvPr id="9"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37543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1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17849" y="192727"/>
            <a:ext cx="9884551" cy="594458"/>
          </a:xfrm>
        </p:spPr>
        <p:txBody>
          <a:bodyPr/>
          <a:lstStyle>
            <a:lvl1pPr algn="r">
              <a:defRPr sz="3413" b="1">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p:nvPr>
        </p:nvSpPr>
        <p:spPr>
          <a:xfrm>
            <a:off x="405347" y="1947905"/>
            <a:ext cx="11932325" cy="6539082"/>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2pPr>
              <a:defRPr sz="2275"/>
            </a:lvl2pPr>
            <a:lvl4pPr marL="960" indent="0">
              <a:buNone/>
              <a:defRPr/>
            </a:lvl4pPr>
            <a:lvl6pPr>
              <a:defRPr sz="2275"/>
            </a:lvl6pPr>
            <a:lvl7pPr>
              <a:defRPr sz="1707"/>
            </a:lvl7pPr>
            <a:lvl8pPr>
              <a:defRPr sz="1565"/>
            </a:lvl8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spTree>
    <p:extLst>
      <p:ext uri="{BB962C8B-B14F-4D97-AF65-F5344CB8AC3E}">
        <p14:creationId xmlns:p14="http://schemas.microsoft.com/office/powerpoint/2010/main" val="8511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 - 1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06035" y="436803"/>
            <a:ext cx="6476511" cy="594458"/>
          </a:xfrm>
        </p:spPr>
        <p:txBody>
          <a:bodyPr/>
          <a:lstStyle>
            <a:lvl1pPr algn="r">
              <a:defRPr sz="3413" b="1">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p:nvPr>
        </p:nvSpPr>
        <p:spPr>
          <a:xfrm>
            <a:off x="405347" y="2091356"/>
            <a:ext cx="11932325" cy="6395631"/>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4pPr marL="960" indent="0">
              <a:buNone/>
              <a:defRPr/>
            </a:lvl4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pic>
        <p:nvPicPr>
          <p:cNvPr id="26" name="Picture 25"/>
          <p:cNvPicPr>
            <a:picLocks noChangeAspect="1"/>
          </p:cNvPicPr>
          <p:nvPr userDrawn="1"/>
        </p:nvPicPr>
        <p:blipFill>
          <a:blip r:embed="rId2" cstate="print"/>
          <a:stretch>
            <a:fillRect/>
          </a:stretch>
        </p:blipFill>
        <p:spPr>
          <a:xfrm>
            <a:off x="151082" y="201166"/>
            <a:ext cx="5636551" cy="1328811"/>
          </a:xfrm>
          <a:prstGeom prst="rect">
            <a:avLst/>
          </a:prstGeom>
        </p:spPr>
      </p:pic>
    </p:spTree>
    <p:extLst>
      <p:ext uri="{BB962C8B-B14F-4D97-AF65-F5344CB8AC3E}">
        <p14:creationId xmlns:p14="http://schemas.microsoft.com/office/powerpoint/2010/main" val="151956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 2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02400" y="125216"/>
            <a:ext cx="12000000" cy="682046"/>
          </a:xfrm>
        </p:spPr>
        <p:txBody>
          <a:bodyPr/>
          <a:lstStyle>
            <a:lvl1pPr>
              <a:defRPr sz="3982">
                <a:latin typeface="Calibri" panose="020F0502020204030204" pitchFamily="34" charset="0"/>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hasCustomPrompt="1"/>
          </p:nvPr>
        </p:nvSpPr>
        <p:spPr>
          <a:xfrm>
            <a:off x="281096" y="1970426"/>
            <a:ext cx="5760720" cy="6516564"/>
          </a:xfrm>
          <a:prstGeom prst="rect">
            <a:avLst/>
          </a:prstGeom>
        </p:spPr>
        <p:txBody>
          <a:bodyPr numCol="1" spcCol="0">
            <a:noAutofit/>
          </a:bodyPr>
          <a:lstStyle>
            <a:lvl1pPr>
              <a:defRPr sz="2560">
                <a:latin typeface="Calibri" panose="020F0502020204030204" pitchFamily="34" charset="0"/>
              </a:defRPr>
            </a:lvl1pPr>
          </a:lstStyle>
          <a:p>
            <a:pPr lvl="0"/>
            <a:r>
              <a:rPr lang="en-GB" dirty="0"/>
              <a:t>  </a:t>
            </a:r>
            <a:endParaRPr lang="en-US" dirty="0"/>
          </a:p>
        </p:txBody>
      </p:sp>
      <p:sp>
        <p:nvSpPr>
          <p:cNvPr id="6" name="Text Placeholder 4"/>
          <p:cNvSpPr>
            <a:spLocks noGrp="1"/>
          </p:cNvSpPr>
          <p:nvPr>
            <p:ph type="body" sz="quarter" idx="13" hasCustomPrompt="1"/>
          </p:nvPr>
        </p:nvSpPr>
        <p:spPr>
          <a:xfrm>
            <a:off x="6521875" y="1970426"/>
            <a:ext cx="5760720" cy="6516564"/>
          </a:xfrm>
          <a:prstGeom prst="rect">
            <a:avLst/>
          </a:prstGeom>
        </p:spPr>
        <p:txBody>
          <a:bodyPr numCol="1" spcCol="0">
            <a:noAutofit/>
          </a:bodyPr>
          <a:lstStyle>
            <a:lvl1pPr>
              <a:defRPr sz="2560">
                <a:latin typeface="Calibri" panose="020F0502020204030204" pitchFamily="34" charset="0"/>
              </a:defRPr>
            </a:lvl1pPr>
          </a:lstStyle>
          <a:p>
            <a:pPr lvl="0"/>
            <a:r>
              <a:rPr lang="en-GB" dirty="0"/>
              <a:t> </a:t>
            </a:r>
            <a:endParaRPr lang="en-US" dirty="0"/>
          </a:p>
        </p:txBody>
      </p:sp>
    </p:spTree>
    <p:extLst>
      <p:ext uri="{BB962C8B-B14F-4D97-AF65-F5344CB8AC3E}">
        <p14:creationId xmlns:p14="http://schemas.microsoft.com/office/powerpoint/2010/main" val="42078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 3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5" name="Text Placeholder 4"/>
          <p:cNvSpPr>
            <a:spLocks noGrp="1"/>
          </p:cNvSpPr>
          <p:nvPr>
            <p:ph type="body" sz="quarter" idx="11" hasCustomPrompt="1"/>
          </p:nvPr>
        </p:nvSpPr>
        <p:spPr>
          <a:xfrm>
            <a:off x="289540" y="2118763"/>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6" name="Text Placeholder 4"/>
          <p:cNvSpPr>
            <a:spLocks noGrp="1"/>
          </p:cNvSpPr>
          <p:nvPr>
            <p:ph type="body" sz="quarter" idx="13" hasCustomPrompt="1"/>
          </p:nvPr>
        </p:nvSpPr>
        <p:spPr>
          <a:xfrm>
            <a:off x="4455987" y="2118763"/>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8" name="Text Placeholder 4"/>
          <p:cNvSpPr>
            <a:spLocks noGrp="1"/>
          </p:cNvSpPr>
          <p:nvPr>
            <p:ph type="body" sz="quarter" idx="14" hasCustomPrompt="1"/>
          </p:nvPr>
        </p:nvSpPr>
        <p:spPr>
          <a:xfrm>
            <a:off x="8623279" y="2101828"/>
            <a:ext cx="3667760" cy="5129671"/>
          </a:xfrm>
          <a:prstGeom prst="rect">
            <a:avLst/>
          </a:prstGeom>
        </p:spPr>
        <p:txBody>
          <a:bodyPr numCol="1" spcCol="0">
            <a:noAutofit/>
          </a:bodyPr>
          <a:lstStyle>
            <a:lvl1pPr>
              <a:defRPr sz="2275"/>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Tree>
    <p:extLst>
      <p:ext uri="{BB962C8B-B14F-4D97-AF65-F5344CB8AC3E}">
        <p14:creationId xmlns:p14="http://schemas.microsoft.com/office/powerpoint/2010/main" val="920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full imag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6" name="Picture Placeholder 4"/>
          <p:cNvSpPr>
            <a:spLocks noGrp="1"/>
          </p:cNvSpPr>
          <p:nvPr>
            <p:ph type="pic" sz="quarter" idx="16" hasCustomPrompt="1"/>
          </p:nvPr>
        </p:nvSpPr>
        <p:spPr>
          <a:xfrm>
            <a:off x="0" y="1420145"/>
            <a:ext cx="13004800" cy="7553395"/>
          </a:xfrm>
          <a:prstGeom prst="rect">
            <a:avLst/>
          </a:prstGeom>
          <a:solidFill>
            <a:schemeClr val="tx1">
              <a:lumMod val="10000"/>
              <a:lumOff val="90000"/>
            </a:schemeClr>
          </a:solidFill>
        </p:spPr>
        <p:txBody>
          <a:bodyPr anchor="ctr" anchorCtr="0"/>
          <a:lstStyle>
            <a:lvl1pPr algn="ctr">
              <a:defRPr baseline="0"/>
            </a:lvl1pPr>
          </a:lstStyle>
          <a:p>
            <a:r>
              <a:rPr lang="en-GB" dirty="0"/>
              <a:t>Insert image here</a:t>
            </a:r>
          </a:p>
        </p:txBody>
      </p:sp>
    </p:spTree>
    <p:extLst>
      <p:ext uri="{BB962C8B-B14F-4D97-AF65-F5344CB8AC3E}">
        <p14:creationId xmlns:p14="http://schemas.microsoft.com/office/powerpoint/2010/main" val="57288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 Green">
    <p:spTree>
      <p:nvGrpSpPr>
        <p:cNvPr id="1" name=""/>
        <p:cNvGrpSpPr/>
        <p:nvPr/>
      </p:nvGrpSpPr>
      <p:grpSpPr>
        <a:xfrm>
          <a:off x="0" y="0"/>
          <a:ext cx="0" cy="0"/>
          <a:chOff x="0" y="0"/>
          <a:chExt cx="0" cy="0"/>
        </a:xfrm>
      </p:grpSpPr>
      <p:sp>
        <p:nvSpPr>
          <p:cNvPr id="157" name="Shape 157"/>
          <p:cNvSpPr/>
          <p:nvPr/>
        </p:nvSpPr>
        <p:spPr>
          <a:xfrm>
            <a:off x="-2" y="3340387"/>
            <a:ext cx="13004803" cy="6435395"/>
          </a:xfrm>
          <a:prstGeom prst="rect">
            <a:avLst/>
          </a:prstGeom>
          <a:blipFill>
            <a:blip r:embed="rId2" cstate="print"/>
          </a:blip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baseline="0"/>
            </a:lvl1pPr>
          </a:lstStyle>
          <a:p>
            <a:r>
              <a:rPr lang="en-US" dirty="0"/>
              <a:t>Divider title (if required)</a:t>
            </a:r>
            <a:endParaRPr lang="en-GB" dirty="0"/>
          </a:p>
        </p:txBody>
      </p:sp>
    </p:spTree>
    <p:extLst>
      <p:ext uri="{BB962C8B-B14F-4D97-AF65-F5344CB8AC3E}">
        <p14:creationId xmlns:p14="http://schemas.microsoft.com/office/powerpoint/2010/main" val="39366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 Teal">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1"/>
          </a:solidFill>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74913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 Blue">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2"/>
          </a:solidFill>
        </p:spPr>
        <p:txBody>
          <a:bodyPr/>
          <a:lstStyle>
            <a:lvl1pPr defTabSz="311546" hangingPunct="0">
              <a:defRPr>
                <a:solidFill>
                  <a:schemeClr val="bg2"/>
                </a:solidFill>
              </a:defRPr>
            </a:lvl1pPr>
          </a:lstStyle>
          <a:p>
            <a:r>
              <a:rPr lang="en-GB" kern="0" dirty="0">
                <a:solidFill>
                  <a:srgbClr val="FFFFFF"/>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6200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 Red">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3"/>
          </a:solidFill>
        </p:spPr>
        <p:txBody>
          <a:bodyPr/>
          <a:lstStyle>
            <a:lvl1pPr defTabSz="311546" hangingPunct="0">
              <a:defRPr>
                <a:solidFill>
                  <a:schemeClr val="tx1"/>
                </a:solidFill>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136406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Box 5"/>
          <p:cNvSpPr txBox="1">
            <a:spLocks noChangeArrowheads="1"/>
          </p:cNvSpPr>
          <p:nvPr userDrawn="1"/>
        </p:nvSpPr>
        <p:spPr bwMode="auto">
          <a:xfrm>
            <a:off x="6235700" y="9340850"/>
            <a:ext cx="5334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endParaRPr lang="en-US"/>
          </a:p>
        </p:txBody>
      </p:sp>
    </p:spTree>
    <p:extLst>
      <p:ext uri="{BB962C8B-B14F-4D97-AF65-F5344CB8AC3E}">
        <p14:creationId xmlns:p14="http://schemas.microsoft.com/office/powerpoint/2010/main" val="228439529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Grey">
    <p:spTree>
      <p:nvGrpSpPr>
        <p:cNvPr id="1" name=""/>
        <p:cNvGrpSpPr/>
        <p:nvPr/>
      </p:nvGrpSpPr>
      <p:grpSpPr>
        <a:xfrm>
          <a:off x="0" y="0"/>
          <a:ext cx="0" cy="0"/>
          <a:chOff x="0" y="0"/>
          <a:chExt cx="0" cy="0"/>
        </a:xfrm>
      </p:grpSpPr>
      <p:sp>
        <p:nvSpPr>
          <p:cNvPr id="170" name="Shape 170"/>
          <p:cNvSpPr/>
          <p:nvPr/>
        </p:nvSpPr>
        <p:spPr>
          <a:xfrm>
            <a:off x="-2" y="3340387"/>
            <a:ext cx="13004803" cy="6435395"/>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4"/>
          </a:solidFill>
        </p:spPr>
        <p:txBody>
          <a:bodyPr/>
          <a:lstStyle>
            <a:lvl1pPr defTabSz="311546" hangingPunct="0">
              <a:defRPr>
                <a:solidFill>
                  <a:schemeClr val="tx1"/>
                </a:solidFill>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Divider title (if required)</a:t>
            </a:r>
            <a:endParaRPr lang="en-GB" dirty="0"/>
          </a:p>
        </p:txBody>
      </p:sp>
    </p:spTree>
    <p:extLst>
      <p:ext uri="{BB962C8B-B14F-4D97-AF65-F5344CB8AC3E}">
        <p14:creationId xmlns:p14="http://schemas.microsoft.com/office/powerpoint/2010/main" val="24065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stions &amp; Contact">
    <p:spTree>
      <p:nvGrpSpPr>
        <p:cNvPr id="1" name=""/>
        <p:cNvGrpSpPr/>
        <p:nvPr/>
      </p:nvGrpSpPr>
      <p:grpSpPr>
        <a:xfrm>
          <a:off x="0" y="0"/>
          <a:ext cx="0" cy="0"/>
          <a:chOff x="0" y="0"/>
          <a:chExt cx="0" cy="0"/>
        </a:xfrm>
      </p:grpSpPr>
      <p:sp>
        <p:nvSpPr>
          <p:cNvPr id="198" name="Shape 198"/>
          <p:cNvSpPr/>
          <p:nvPr/>
        </p:nvSpPr>
        <p:spPr>
          <a:xfrm>
            <a:off x="1" y="3340383"/>
            <a:ext cx="13004803" cy="5908053"/>
          </a:xfrm>
          <a:prstGeom prst="rect">
            <a:avLst/>
          </a:prstGeom>
          <a:blipFill>
            <a:blip r:embed="rId2" cstate="print"/>
          </a:blipFill>
          <a:ln w="12700">
            <a:miter lim="400000"/>
          </a:ln>
          <a:extLst>
            <a:ext uri="{C572A759-6A51-4108-AA02-DFA0A04FC94B}">
              <ma14:wrappingTextBoxFlag xmlns="" xmlns:ma14="http://schemas.microsoft.com/office/mac/drawingml/2011/main" val="1"/>
            </a:ext>
          </a:extLst>
        </p:spPr>
        <p:txBody>
          <a:bodyPr lIns="38100" tIns="38100" rIns="38100" bIns="38100" anchor="t" anchorCtr="0"/>
          <a:lstStyle>
            <a:lvl1pPr>
              <a:defRPr sz="3200">
                <a:solidFill>
                  <a:srgbClr val="FFFFFF"/>
                </a:solidFill>
              </a:defRPr>
            </a:lvl1pPr>
          </a:lstStyle>
          <a:p>
            <a:pPr marL="0" marR="0" lvl="0" indent="0" algn="ctr" defTabSz="311546" rtl="0" eaLnBrk="1" fontAlgn="auto" latinLnBrk="0" hangingPunct="0">
              <a:lnSpc>
                <a:spcPct val="100000"/>
              </a:lnSpc>
              <a:spcBef>
                <a:spcPts val="0"/>
              </a:spcBef>
              <a:spcAft>
                <a:spcPts val="0"/>
              </a:spcAft>
              <a:buClrTx/>
              <a:buSzTx/>
              <a:buFontTx/>
              <a:buNone/>
              <a:tabLst/>
              <a:defRPr/>
            </a:pPr>
            <a:r>
              <a:rPr kumimoji="0" sz="1707" b="0" i="0" u="none" strike="noStrike" kern="0" cap="none" spc="0" normalizeH="0" baseline="0" noProof="0" dirty="0">
                <a:ln>
                  <a:noFill/>
                </a:ln>
                <a:solidFill>
                  <a:srgbClr val="FFFFFF"/>
                </a:solidFill>
                <a:effectLst/>
                <a:uLnTx/>
                <a:uFillTx/>
                <a:latin typeface="Arial"/>
                <a:sym typeface="Helvetica Light"/>
              </a:rPr>
              <a:t>  </a:t>
            </a:r>
          </a:p>
        </p:txBody>
      </p:sp>
      <p:sp>
        <p:nvSpPr>
          <p:cNvPr id="14" name="Text Placeholder 4"/>
          <p:cNvSpPr>
            <a:spLocks noGrp="1"/>
          </p:cNvSpPr>
          <p:nvPr>
            <p:ph type="body" sz="quarter" idx="12" hasCustomPrompt="1"/>
          </p:nvPr>
        </p:nvSpPr>
        <p:spPr>
          <a:xfrm>
            <a:off x="152401" y="3833707"/>
            <a:ext cx="11342794" cy="512119"/>
          </a:xfrm>
          <a:prstGeom prst="rect">
            <a:avLst/>
          </a:prstGeom>
        </p:spPr>
        <p:txBody>
          <a:bodyPr lIns="270000" rIns="270000">
            <a:noAutofit/>
          </a:bodyPr>
          <a:lstStyle>
            <a:lvl1pPr>
              <a:defRPr>
                <a:latin typeface="+mn-lt"/>
              </a:defRPr>
            </a:lvl1pPr>
            <a:lvl5pPr>
              <a:defRPr baseline="0"/>
            </a:lvl5pPr>
          </a:lstStyle>
          <a:p>
            <a:pPr lvl="0"/>
            <a:r>
              <a:rPr lang="en-GB" dirty="0"/>
              <a:t>For more information please contact:</a:t>
            </a:r>
          </a:p>
        </p:txBody>
      </p:sp>
      <p:pic>
        <p:nvPicPr>
          <p:cNvPr id="202" name="email-icon.png"/>
          <p:cNvPicPr>
            <a:picLocks noChangeAspect="1"/>
          </p:cNvPicPr>
          <p:nvPr/>
        </p:nvPicPr>
        <p:blipFill>
          <a:blip r:embed="rId3" cstate="print"/>
          <a:stretch>
            <a:fillRect/>
          </a:stretch>
        </p:blipFill>
        <p:spPr>
          <a:xfrm>
            <a:off x="319233" y="5938849"/>
            <a:ext cx="498590" cy="733678"/>
          </a:xfrm>
          <a:prstGeom prst="rect">
            <a:avLst/>
          </a:prstGeom>
          <a:ln w="12700">
            <a:miter lim="400000"/>
          </a:ln>
        </p:spPr>
      </p:pic>
      <p:pic>
        <p:nvPicPr>
          <p:cNvPr id="203" name="phone-icon.png"/>
          <p:cNvPicPr>
            <a:picLocks noChangeAspect="1"/>
          </p:cNvPicPr>
          <p:nvPr/>
        </p:nvPicPr>
        <p:blipFill>
          <a:blip r:embed="rId4" cstate="print"/>
          <a:stretch>
            <a:fillRect/>
          </a:stretch>
        </p:blipFill>
        <p:spPr>
          <a:xfrm>
            <a:off x="280894" y="6969972"/>
            <a:ext cx="575269" cy="733678"/>
          </a:xfrm>
          <a:prstGeom prst="rect">
            <a:avLst/>
          </a:prstGeom>
          <a:ln w="12700">
            <a:miter lim="400000"/>
          </a:ln>
        </p:spPr>
      </p:pic>
      <p:pic>
        <p:nvPicPr>
          <p:cNvPr id="205" name="web-icon.png"/>
          <p:cNvPicPr>
            <a:picLocks noChangeAspect="1"/>
          </p:cNvPicPr>
          <p:nvPr/>
        </p:nvPicPr>
        <p:blipFill>
          <a:blip r:embed="rId5" cstate="print"/>
          <a:stretch>
            <a:fillRect/>
          </a:stretch>
        </p:blipFill>
        <p:spPr>
          <a:xfrm>
            <a:off x="280894" y="4963191"/>
            <a:ext cx="575269" cy="651120"/>
          </a:xfrm>
          <a:prstGeom prst="rect">
            <a:avLst/>
          </a:prstGeom>
          <a:ln w="12700">
            <a:miter lim="400000"/>
          </a:ln>
        </p:spPr>
      </p:pic>
      <p:sp>
        <p:nvSpPr>
          <p:cNvPr id="2" name="Footer Placeholder 1"/>
          <p:cNvSpPr>
            <a:spLocks noGrp="1"/>
          </p:cNvSpPr>
          <p:nvPr>
            <p:ph type="ftr" sz="quarter" idx="17"/>
          </p:nvPr>
        </p:nvSpPr>
        <p:spPr/>
        <p:txBody>
          <a:bodyPr/>
          <a:lstStyle>
            <a:lvl1pPr algn="l" defTabSz="311546" hangingPunct="0">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Questions?</a:t>
            </a:r>
            <a:endParaRPr lang="en-GB" dirty="0"/>
          </a:p>
        </p:txBody>
      </p:sp>
      <p:sp>
        <p:nvSpPr>
          <p:cNvPr id="22" name="Shape 201"/>
          <p:cNvSpPr>
            <a:spLocks noGrp="1"/>
          </p:cNvSpPr>
          <p:nvPr>
            <p:ph type="body" sz="quarter" idx="18" hasCustomPrompt="1"/>
          </p:nvPr>
        </p:nvSpPr>
        <p:spPr>
          <a:xfrm>
            <a:off x="750356" y="4876785"/>
            <a:ext cx="11147007" cy="500843"/>
          </a:xfrm>
          <a:prstGeom prst="rect">
            <a:avLst/>
          </a:prstGeom>
        </p:spPr>
        <p:txBody>
          <a:bodyPr lIns="270000" anchor="t">
            <a:spAutoFit/>
          </a:bodyPr>
          <a:lstStyle>
            <a:lvl1pPr marL="0" indent="0" defTabSz="487638">
              <a:lnSpc>
                <a:spcPct val="150000"/>
              </a:lnSpc>
              <a:spcBef>
                <a:spcPts val="427"/>
              </a:spcBef>
              <a:buSzTx/>
              <a:buNone/>
              <a:defRPr sz="2133" b="1">
                <a:latin typeface="+mj-lt"/>
                <a:ea typeface="Arial"/>
                <a:cs typeface="Arial"/>
                <a:sym typeface="Arial"/>
              </a:defRPr>
            </a:lvl1pPr>
          </a:lstStyle>
          <a:p>
            <a:r>
              <a:rPr lang="en-GB" dirty="0"/>
              <a:t>www.metoffice.gov.uk</a:t>
            </a:r>
            <a:endParaRPr dirty="0"/>
          </a:p>
        </p:txBody>
      </p:sp>
      <p:sp>
        <p:nvSpPr>
          <p:cNvPr id="24" name="Shape 201"/>
          <p:cNvSpPr>
            <a:spLocks noGrp="1"/>
          </p:cNvSpPr>
          <p:nvPr>
            <p:ph type="body" sz="quarter" idx="20" hasCustomPrompt="1"/>
          </p:nvPr>
        </p:nvSpPr>
        <p:spPr>
          <a:xfrm>
            <a:off x="760308" y="5892430"/>
            <a:ext cx="11137054" cy="500843"/>
          </a:xfrm>
          <a:prstGeom prst="rect">
            <a:avLst/>
          </a:prstGeom>
        </p:spPr>
        <p:txBody>
          <a:bodyPr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Insert email here</a:t>
            </a:r>
            <a:endParaRPr dirty="0"/>
          </a:p>
        </p:txBody>
      </p:sp>
      <p:sp>
        <p:nvSpPr>
          <p:cNvPr id="28" name="Shape 201"/>
          <p:cNvSpPr>
            <a:spLocks noGrp="1"/>
          </p:cNvSpPr>
          <p:nvPr>
            <p:ph type="body" sz="quarter" idx="22" hasCustomPrompt="1"/>
          </p:nvPr>
        </p:nvSpPr>
        <p:spPr>
          <a:xfrm>
            <a:off x="750354" y="6946348"/>
            <a:ext cx="1891985" cy="993221"/>
          </a:xfrm>
          <a:prstGeom prst="rect">
            <a:avLst/>
          </a:prstGeom>
        </p:spPr>
        <p:txBody>
          <a:bodyPr wrap="square" lIns="270000" anchor="t">
            <a:spAutoFit/>
          </a:bodyPr>
          <a:lstStyle>
            <a:lvl1pPr marL="0" indent="0" defTabSz="487638">
              <a:lnSpc>
                <a:spcPct val="150000"/>
              </a:lnSpc>
              <a:spcBef>
                <a:spcPts val="427"/>
              </a:spcBef>
              <a:buSzTx/>
              <a:buNone/>
              <a:defRPr sz="2133" b="0" baseline="0">
                <a:latin typeface="+mj-lt"/>
                <a:ea typeface="Arial"/>
                <a:cs typeface="Arial"/>
                <a:sym typeface="Arial"/>
              </a:defRPr>
            </a:lvl1pPr>
          </a:lstStyle>
          <a:p>
            <a:r>
              <a:rPr lang="en-GB" dirty="0"/>
              <a:t>From the UK:</a:t>
            </a:r>
            <a:endParaRPr dirty="0"/>
          </a:p>
        </p:txBody>
      </p:sp>
      <p:sp>
        <p:nvSpPr>
          <p:cNvPr id="12" name="Shape 201"/>
          <p:cNvSpPr>
            <a:spLocks noGrp="1"/>
          </p:cNvSpPr>
          <p:nvPr>
            <p:ph type="body" sz="quarter" idx="23" hasCustomPrompt="1"/>
          </p:nvPr>
        </p:nvSpPr>
        <p:spPr>
          <a:xfrm>
            <a:off x="2464874" y="6946348"/>
            <a:ext cx="2406020" cy="500843"/>
          </a:xfrm>
          <a:prstGeom prst="rect">
            <a:avLst/>
          </a:prstGeom>
        </p:spPr>
        <p:txBody>
          <a:bodyPr wrap="square"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0370 900 0100</a:t>
            </a:r>
            <a:endParaRPr dirty="0"/>
          </a:p>
        </p:txBody>
      </p:sp>
      <p:sp>
        <p:nvSpPr>
          <p:cNvPr id="13" name="Shape 201"/>
          <p:cNvSpPr>
            <a:spLocks noGrp="1"/>
          </p:cNvSpPr>
          <p:nvPr>
            <p:ph type="body" sz="quarter" idx="24" hasCustomPrompt="1"/>
          </p:nvPr>
        </p:nvSpPr>
        <p:spPr>
          <a:xfrm>
            <a:off x="5103059" y="6946348"/>
            <a:ext cx="2823010" cy="993221"/>
          </a:xfrm>
          <a:prstGeom prst="rect">
            <a:avLst/>
          </a:prstGeom>
        </p:spPr>
        <p:txBody>
          <a:bodyPr wrap="square" lIns="270000" anchor="t">
            <a:spAutoFit/>
          </a:bodyPr>
          <a:lstStyle>
            <a:lvl1pPr marL="0" indent="0" defTabSz="487638">
              <a:lnSpc>
                <a:spcPct val="150000"/>
              </a:lnSpc>
              <a:spcBef>
                <a:spcPts val="427"/>
              </a:spcBef>
              <a:buSzTx/>
              <a:buNone/>
              <a:defRPr sz="2133" b="0" baseline="0">
                <a:latin typeface="+mj-lt"/>
                <a:ea typeface="Arial"/>
                <a:cs typeface="Arial"/>
                <a:sym typeface="Arial"/>
              </a:defRPr>
            </a:lvl1pPr>
          </a:lstStyle>
          <a:p>
            <a:r>
              <a:rPr lang="en-GB" dirty="0"/>
              <a:t>From outside the UK:</a:t>
            </a:r>
            <a:endParaRPr dirty="0"/>
          </a:p>
        </p:txBody>
      </p:sp>
      <p:sp>
        <p:nvSpPr>
          <p:cNvPr id="15" name="Shape 201"/>
          <p:cNvSpPr>
            <a:spLocks noGrp="1"/>
          </p:cNvSpPr>
          <p:nvPr>
            <p:ph type="body" sz="quarter" idx="25" hasCustomPrompt="1"/>
          </p:nvPr>
        </p:nvSpPr>
        <p:spPr>
          <a:xfrm>
            <a:off x="7722130" y="6946348"/>
            <a:ext cx="2406020" cy="993221"/>
          </a:xfrm>
          <a:prstGeom prst="rect">
            <a:avLst/>
          </a:prstGeom>
        </p:spPr>
        <p:txBody>
          <a:bodyPr wrap="square" lIns="270000" anchor="t">
            <a:spAutoFit/>
          </a:bodyPr>
          <a:lstStyle>
            <a:lvl1pPr marL="0" indent="0" defTabSz="487638">
              <a:lnSpc>
                <a:spcPct val="150000"/>
              </a:lnSpc>
              <a:spcBef>
                <a:spcPts val="427"/>
              </a:spcBef>
              <a:buSzTx/>
              <a:buNone/>
              <a:defRPr sz="2133" b="1" baseline="0">
                <a:latin typeface="+mj-lt"/>
                <a:ea typeface="Arial"/>
                <a:cs typeface="Arial"/>
                <a:sym typeface="Arial"/>
              </a:defRPr>
            </a:lvl1pPr>
          </a:lstStyle>
          <a:p>
            <a:r>
              <a:rPr lang="en-GB" dirty="0"/>
              <a:t>+44 1392 885680</a:t>
            </a:r>
            <a:endParaRPr dirty="0"/>
          </a:p>
        </p:txBody>
      </p:sp>
    </p:spTree>
    <p:extLst>
      <p:ext uri="{BB962C8B-B14F-4D97-AF65-F5344CB8AC3E}">
        <p14:creationId xmlns:p14="http://schemas.microsoft.com/office/powerpoint/2010/main" val="143906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05347" y="2091356"/>
            <a:ext cx="11932325" cy="6395631"/>
          </a:xfrm>
          <a:prstGeom prst="rect">
            <a:avLst/>
          </a:prstGeom>
        </p:spPr>
        <p:txBody>
          <a:bodyPr>
            <a:noAutofit/>
          </a:bodyPr>
          <a:lstStyle>
            <a:lvl1pPr marL="0" indent="0">
              <a:buFont typeface="Arial" panose="020B0604020202020204" pitchFamily="34" charset="0"/>
              <a:buNone/>
              <a:defRPr sz="2560">
                <a:latin typeface="Calibri" panose="020F0502020204030204" pitchFamily="34" charset="0"/>
              </a:defRPr>
            </a:lvl1pPr>
            <a:lvl4pPr marL="960" indent="0">
              <a:buNone/>
              <a:defRPr/>
            </a:lvl4p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a:p>
            <a:pPr lvl="0"/>
            <a:endParaRPr lang="en-US" dirty="0"/>
          </a:p>
        </p:txBody>
      </p:sp>
    </p:spTree>
    <p:extLst>
      <p:ext uri="{BB962C8B-B14F-4D97-AF65-F5344CB8AC3E}">
        <p14:creationId xmlns:p14="http://schemas.microsoft.com/office/powerpoint/2010/main" val="256803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75360" y="3029939"/>
            <a:ext cx="11054080" cy="2090702"/>
          </a:xfrm>
        </p:spPr>
        <p:txBody>
          <a:bodyPr/>
          <a:lstStyle>
            <a:lvl1pPr>
              <a:defRPr>
                <a:solidFill>
                  <a:schemeClr val="tx2"/>
                </a:solidFill>
              </a:defRPr>
            </a:lvl1pPr>
          </a:lstStyle>
          <a:p>
            <a:r>
              <a:rPr lang="ja-JP" altLang="en-US"/>
              <a:t>マスター タイトルの書式設定</a:t>
            </a:r>
            <a:endParaRPr lang="ja-JP" altLang="en-US" dirty="0"/>
          </a:p>
        </p:txBody>
      </p:sp>
      <p:sp>
        <p:nvSpPr>
          <p:cNvPr id="3" name="サブタイトル 2"/>
          <p:cNvSpPr>
            <a:spLocks noGrp="1"/>
          </p:cNvSpPr>
          <p:nvPr>
            <p:ph type="subTitle" idx="1"/>
          </p:nvPr>
        </p:nvSpPr>
        <p:spPr>
          <a:xfrm>
            <a:off x="1950720" y="6105736"/>
            <a:ext cx="9103360" cy="1843405"/>
          </a:xfrm>
        </p:spPr>
        <p:txBody>
          <a:bodyPr anchor="ctr"/>
          <a:lstStyle>
            <a:lvl1pPr marL="0" indent="0" algn="ctr">
              <a:buNone/>
              <a:defRPr sz="3982">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ja-JP" altLang="en-US"/>
              <a:t>マスター サブタイトルの書式設定</a:t>
            </a:r>
          </a:p>
        </p:txBody>
      </p:sp>
      <p:sp>
        <p:nvSpPr>
          <p:cNvPr id="5" name="フッター プレースホルダ 4"/>
          <p:cNvSpPr>
            <a:spLocks noGrp="1"/>
          </p:cNvSpPr>
          <p:nvPr>
            <p:ph type="ftr" sz="quarter" idx="10"/>
          </p:nvPr>
        </p:nvSpPr>
        <p:spPr>
          <a:xfrm>
            <a:off x="5375875" y="9280489"/>
            <a:ext cx="6451917" cy="409646"/>
          </a:xfrm>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a:xfrm>
            <a:off x="11930203" y="9280489"/>
            <a:ext cx="921702" cy="409646"/>
          </a:xfrm>
        </p:spPr>
        <p:txBody>
          <a:bodyPr/>
          <a:lstStyle>
            <a:lvl1pPr>
              <a:defRPr/>
            </a:lvl1pPr>
          </a:lstStyle>
          <a:p>
            <a:fld id="{D2D8002D-B5B0-4BAC-B1F6-782DDCCE6D9C}" type="slidenum">
              <a:rPr kumimoji="1" lang="ja-JP" altLang="en-US" smtClean="0"/>
              <a:t>‹#›</a:t>
            </a:fld>
            <a:endParaRPr kumimoji="1" lang="ja-JP" altLang="en-US"/>
          </a:p>
        </p:txBody>
      </p:sp>
      <p:pic>
        <p:nvPicPr>
          <p:cNvPr id="1026" name="Picture 2" descr="C:\Documents and Settings\JMA3214\デスクトップ\トップ.PNG"/>
          <p:cNvPicPr>
            <a:picLocks noChangeAspect="1" noChangeArrowheads="1"/>
          </p:cNvPicPr>
          <p:nvPr/>
        </p:nvPicPr>
        <p:blipFill>
          <a:blip r:embed="rId2" cstate="print"/>
          <a:srcRect/>
          <a:stretch>
            <a:fillRect/>
          </a:stretch>
        </p:blipFill>
        <p:spPr bwMode="auto">
          <a:xfrm>
            <a:off x="0" y="0"/>
            <a:ext cx="13004800" cy="2682240"/>
          </a:xfrm>
          <a:prstGeom prst="rect">
            <a:avLst/>
          </a:prstGeom>
          <a:noFill/>
        </p:spPr>
      </p:pic>
    </p:spTree>
    <p:extLst>
      <p:ext uri="{BB962C8B-B14F-4D97-AF65-F5344CB8AC3E}">
        <p14:creationId xmlns:p14="http://schemas.microsoft.com/office/powerpoint/2010/main" val="712096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04726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1_セクション見出し">
    <p:bg>
      <p:bgPr>
        <a:solidFill>
          <a:schemeClr val="bg1"/>
        </a:solidFill>
        <a:effectLst/>
      </p:bgPr>
    </p:bg>
    <p:spTree>
      <p:nvGrpSpPr>
        <p:cNvPr id="1" name=""/>
        <p:cNvGrpSpPr/>
        <p:nvPr/>
      </p:nvGrpSpPr>
      <p:grpSpPr>
        <a:xfrm>
          <a:off x="0" y="0"/>
          <a:ext cx="0" cy="0"/>
          <a:chOff x="0" y="0"/>
          <a:chExt cx="0" cy="0"/>
        </a:xfrm>
      </p:grpSpPr>
      <p:pic>
        <p:nvPicPr>
          <p:cNvPr id="4" name="Picture 2" descr="C:\Documents and Settings\JMA3214\デスクトップ\図\1.JPG"/>
          <p:cNvPicPr>
            <a:picLocks noChangeAspect="1" noChangeArrowheads="1"/>
          </p:cNvPicPr>
          <p:nvPr/>
        </p:nvPicPr>
        <p:blipFill rotWithShape="1">
          <a:blip r:embed="rId2" cstate="print"/>
          <a:srcRect l="6075" t="263" r="5454" b="263"/>
          <a:stretch/>
        </p:blipFill>
        <p:spPr bwMode="auto">
          <a:xfrm>
            <a:off x="-1" y="0"/>
            <a:ext cx="13004801" cy="9753600"/>
          </a:xfrm>
          <a:prstGeom prst="rect">
            <a:avLst/>
          </a:prstGeom>
          <a:noFill/>
          <a:ln w="9525">
            <a:noFill/>
            <a:miter lim="800000"/>
            <a:headEnd/>
            <a:tailEnd/>
          </a:ln>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7"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8"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146663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2_セクション見出し">
    <p:bg>
      <p:bgPr>
        <a:solidFill>
          <a:schemeClr val="bg1"/>
        </a:solidFill>
        <a:effectLst/>
      </p:bgPr>
    </p:bg>
    <p:spTree>
      <p:nvGrpSpPr>
        <p:cNvPr id="1" name=""/>
        <p:cNvGrpSpPr/>
        <p:nvPr/>
      </p:nvGrpSpPr>
      <p:grpSpPr>
        <a:xfrm>
          <a:off x="0" y="0"/>
          <a:ext cx="0" cy="0"/>
          <a:chOff x="0" y="0"/>
          <a:chExt cx="0" cy="0"/>
        </a:xfrm>
      </p:grpSpPr>
      <p:pic>
        <p:nvPicPr>
          <p:cNvPr id="4" name="Picture 2" descr="C:\Documents and Settings\JMA3214\デスクトップ\図\2.JPG"/>
          <p:cNvPicPr>
            <a:picLocks noChangeAspect="1" noChangeArrowheads="1"/>
          </p:cNvPicPr>
          <p:nvPr/>
        </p:nvPicPr>
        <p:blipFill rotWithShape="1">
          <a:blip r:embed="rId2" cstate="print"/>
          <a:srcRect l="11147" t="263" r="466" b="263"/>
          <a:stretch/>
        </p:blipFill>
        <p:spPr bwMode="auto">
          <a:xfrm>
            <a:off x="-1" y="0"/>
            <a:ext cx="13004801" cy="9753600"/>
          </a:xfrm>
          <a:prstGeom prst="rect">
            <a:avLst/>
          </a:prstGeom>
          <a:noFill/>
          <a:ln w="9525">
            <a:noFill/>
            <a:miter lim="800000"/>
            <a:headEnd/>
            <a:tailEnd/>
          </a:ln>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9"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0"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705405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4_セクション見出し">
    <p:bg>
      <p:bgPr>
        <a:solidFill>
          <a:schemeClr val="bg1"/>
        </a:solidFill>
        <a:effectLst/>
      </p:bgPr>
    </p:bg>
    <p:spTree>
      <p:nvGrpSpPr>
        <p:cNvPr id="1" name=""/>
        <p:cNvGrpSpPr/>
        <p:nvPr/>
      </p:nvGrpSpPr>
      <p:grpSpPr>
        <a:xfrm>
          <a:off x="0" y="0"/>
          <a:ext cx="0" cy="0"/>
          <a:chOff x="0" y="0"/>
          <a:chExt cx="0" cy="0"/>
        </a:xfrm>
      </p:grpSpPr>
      <p:pic>
        <p:nvPicPr>
          <p:cNvPr id="8" name="図 7" descr="IMG_2581.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10"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1"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285208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5_セクション見出し">
    <p:bg>
      <p:bgPr>
        <a:solidFill>
          <a:schemeClr val="bg1"/>
        </a:solidFill>
        <a:effectLst/>
      </p:bgPr>
    </p:bg>
    <p:spTree>
      <p:nvGrpSpPr>
        <p:cNvPr id="1" name=""/>
        <p:cNvGrpSpPr/>
        <p:nvPr/>
      </p:nvGrpSpPr>
      <p:grpSpPr>
        <a:xfrm>
          <a:off x="0" y="0"/>
          <a:ext cx="0" cy="0"/>
          <a:chOff x="0" y="0"/>
          <a:chExt cx="0" cy="0"/>
        </a:xfrm>
      </p:grpSpPr>
      <p:pic>
        <p:nvPicPr>
          <p:cNvPr id="7" name="図 6" descr="IMG_6347.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10"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11"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62652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6_セクション見出し">
    <p:bg>
      <p:bgPr>
        <a:solidFill>
          <a:schemeClr val="bg1"/>
        </a:solidFill>
        <a:effectLst/>
      </p:bgPr>
    </p:bg>
    <p:spTree>
      <p:nvGrpSpPr>
        <p:cNvPr id="1" name=""/>
        <p:cNvGrpSpPr/>
        <p:nvPr/>
      </p:nvGrpSpPr>
      <p:grpSpPr>
        <a:xfrm>
          <a:off x="0" y="0"/>
          <a:ext cx="0" cy="0"/>
          <a:chOff x="0" y="0"/>
          <a:chExt cx="0" cy="0"/>
        </a:xfrm>
      </p:grpSpPr>
      <p:pic>
        <p:nvPicPr>
          <p:cNvPr id="8" name="図 7" descr="IMG_8197.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bg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7" name="フッター プレースホルダ 4"/>
          <p:cNvSpPr>
            <a:spLocks noGrp="1"/>
          </p:cNvSpPr>
          <p:nvPr>
            <p:ph type="ftr" sz="quarter" idx="10"/>
          </p:nvPr>
        </p:nvSpPr>
        <p:spPr>
          <a:xfrm>
            <a:off x="5375875" y="9280489"/>
            <a:ext cx="6451917" cy="409646"/>
          </a:xfrm>
        </p:spPr>
        <p:txBody>
          <a:bodyPr/>
          <a:lstStyle>
            <a:lvl1pPr>
              <a:defRPr>
                <a:solidFill>
                  <a:schemeClr val="bg1"/>
                </a:solidFill>
              </a:defRPr>
            </a:lvl1pPr>
          </a:lstStyle>
          <a:p>
            <a:endParaRPr kumimoji="1" lang="ja-JP" altLang="en-US"/>
          </a:p>
        </p:txBody>
      </p:sp>
      <p:sp>
        <p:nvSpPr>
          <p:cNvPr id="9" name="スライド番号プレースホルダ 5"/>
          <p:cNvSpPr>
            <a:spLocks noGrp="1"/>
          </p:cNvSpPr>
          <p:nvPr>
            <p:ph type="sldNum" sz="quarter" idx="11"/>
          </p:nvPr>
        </p:nvSpPr>
        <p:spPr>
          <a:xfrm>
            <a:off x="11930203" y="9280489"/>
            <a:ext cx="921702" cy="409646"/>
          </a:xfrm>
        </p:spPr>
        <p:txBody>
          <a:bodyPr/>
          <a:lstStyle>
            <a:lvl1pPr>
              <a:defRPr>
                <a:solidFill>
                  <a:schemeClr val="bg1"/>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6397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618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7_セクション見出し">
    <p:bg>
      <p:bgPr>
        <a:solidFill>
          <a:schemeClr val="bg1"/>
        </a:solidFill>
        <a:effectLst/>
      </p:bgPr>
    </p:bg>
    <p:spTree>
      <p:nvGrpSpPr>
        <p:cNvPr id="1" name=""/>
        <p:cNvGrpSpPr/>
        <p:nvPr/>
      </p:nvGrpSpPr>
      <p:grpSpPr>
        <a:xfrm>
          <a:off x="0" y="0"/>
          <a:ext cx="0" cy="0"/>
          <a:chOff x="0" y="0"/>
          <a:chExt cx="0" cy="0"/>
        </a:xfrm>
      </p:grpSpPr>
      <p:pic>
        <p:nvPicPr>
          <p:cNvPr id="7" name="図 6" descr="JMA_building_m.jpg"/>
          <p:cNvPicPr>
            <a:picLocks noChangeAspect="1"/>
          </p:cNvPicPr>
          <p:nvPr/>
        </p:nvPicPr>
        <p:blipFill>
          <a:blip r:embed="rId2" cstate="print"/>
          <a:stretch>
            <a:fillRect/>
          </a:stretch>
        </p:blipFill>
        <p:spPr>
          <a:xfrm>
            <a:off x="0" y="0"/>
            <a:ext cx="13004800" cy="9753600"/>
          </a:xfrm>
          <a:prstGeom prst="rect">
            <a:avLst/>
          </a:prstGeom>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tx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8" name="フッター プレースホルダ 4"/>
          <p:cNvSpPr>
            <a:spLocks noGrp="1"/>
          </p:cNvSpPr>
          <p:nvPr>
            <p:ph type="ftr" sz="quarter" idx="10"/>
          </p:nvPr>
        </p:nvSpPr>
        <p:spPr>
          <a:xfrm>
            <a:off x="5375875" y="9280489"/>
            <a:ext cx="6451917" cy="409646"/>
          </a:xfrm>
        </p:spPr>
        <p:txBody>
          <a:bodyPr/>
          <a:lstStyle>
            <a:lvl1pPr>
              <a:defRPr>
                <a:solidFill>
                  <a:schemeClr val="bg1">
                    <a:lumMod val="50000"/>
                  </a:schemeClr>
                </a:solidFill>
              </a:defRPr>
            </a:lvl1pPr>
          </a:lstStyle>
          <a:p>
            <a:endParaRPr kumimoji="1" lang="ja-JP" altLang="en-US"/>
          </a:p>
        </p:txBody>
      </p:sp>
      <p:sp>
        <p:nvSpPr>
          <p:cNvPr id="9" name="スライド番号プレースホルダ 5"/>
          <p:cNvSpPr>
            <a:spLocks noGrp="1"/>
          </p:cNvSpPr>
          <p:nvPr>
            <p:ph type="sldNum" sz="quarter" idx="11"/>
          </p:nvPr>
        </p:nvSpPr>
        <p:spPr>
          <a:xfrm>
            <a:off x="11930203" y="9280489"/>
            <a:ext cx="921702" cy="409646"/>
          </a:xfrm>
        </p:spPr>
        <p:txBody>
          <a:bodyPr/>
          <a:lstStyle>
            <a:lvl1pPr>
              <a:defRPr>
                <a:solidFill>
                  <a:schemeClr val="bg1">
                    <a:lumMod val="50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92422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8_セクション見出し">
    <p:bg>
      <p:bgPr>
        <a:solidFill>
          <a:schemeClr val="bg1"/>
        </a:solidFill>
        <a:effectLst/>
      </p:bgPr>
    </p:bg>
    <p:spTree>
      <p:nvGrpSpPr>
        <p:cNvPr id="1" name=""/>
        <p:cNvGrpSpPr/>
        <p:nvPr/>
      </p:nvGrpSpPr>
      <p:grpSpPr>
        <a:xfrm>
          <a:off x="0" y="0"/>
          <a:ext cx="0" cy="0"/>
          <a:chOff x="0" y="0"/>
          <a:chExt cx="0" cy="0"/>
        </a:xfrm>
      </p:grpSpPr>
      <p:pic>
        <p:nvPicPr>
          <p:cNvPr id="8" name="Picture 2" descr="C:\Documents and Settings\JMA3214\デスクトップ\トップ.PNG"/>
          <p:cNvPicPr>
            <a:picLocks noChangeAspect="1" noChangeArrowheads="1"/>
          </p:cNvPicPr>
          <p:nvPr/>
        </p:nvPicPr>
        <p:blipFill>
          <a:blip r:embed="rId2" cstate="print"/>
          <a:srcRect/>
          <a:stretch>
            <a:fillRect/>
          </a:stretch>
        </p:blipFill>
        <p:spPr bwMode="auto">
          <a:xfrm>
            <a:off x="0" y="0"/>
            <a:ext cx="13004800" cy="2682240"/>
          </a:xfrm>
          <a:prstGeom prst="rect">
            <a:avLst/>
          </a:prstGeom>
          <a:noFill/>
        </p:spPr>
      </p:pic>
      <p:sp>
        <p:nvSpPr>
          <p:cNvPr id="2" name="タイトル 1"/>
          <p:cNvSpPr>
            <a:spLocks noGrp="1"/>
          </p:cNvSpPr>
          <p:nvPr>
            <p:ph type="title"/>
          </p:nvPr>
        </p:nvSpPr>
        <p:spPr>
          <a:xfrm>
            <a:off x="972186" y="1394814"/>
            <a:ext cx="11054080" cy="2594610"/>
          </a:xfrm>
        </p:spPr>
        <p:txBody>
          <a:bodyPr/>
          <a:lstStyle>
            <a:lvl1pPr algn="ctr">
              <a:defRPr sz="5689" b="1" cap="all">
                <a:solidFill>
                  <a:schemeClr val="tx1"/>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972186" y="3992257"/>
            <a:ext cx="11054080" cy="2543245"/>
          </a:xfrm>
        </p:spPr>
        <p:txBody>
          <a:bodyPr anchor="ctr"/>
          <a:lstStyle>
            <a:lvl1pPr marL="0" indent="0">
              <a:buNone/>
              <a:defRPr sz="3982">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pic>
        <p:nvPicPr>
          <p:cNvPr id="9" name="Picture 3" descr="C:\Users\JMA3214\Desktop\20130204160756\気象庁ロゴ\(大）気象庁ロゴマーク_濃い青_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11" y="9180631"/>
            <a:ext cx="537600" cy="53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0176" y="9432001"/>
            <a:ext cx="2984960" cy="216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741" y="9323264"/>
            <a:ext cx="1093394" cy="34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595285" y="9215467"/>
            <a:ext cx="12409515" cy="65023"/>
          </a:xfrm>
          <a:prstGeom prst="rect">
            <a:avLst/>
          </a:prstGeom>
          <a:gradFill flip="none" rotWithShape="1">
            <a:gsLst>
              <a:gs pos="0">
                <a:srgbClr val="2B468D"/>
              </a:gs>
              <a:gs pos="20000">
                <a:schemeClr val="tx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560"/>
          </a:p>
        </p:txBody>
      </p:sp>
      <p:sp>
        <p:nvSpPr>
          <p:cNvPr id="13" name="フッター プレースホルダ 4"/>
          <p:cNvSpPr>
            <a:spLocks noGrp="1"/>
          </p:cNvSpPr>
          <p:nvPr>
            <p:ph type="ftr" sz="quarter" idx="10"/>
          </p:nvPr>
        </p:nvSpPr>
        <p:spPr>
          <a:xfrm>
            <a:off x="5375875" y="9280489"/>
            <a:ext cx="6451917" cy="409646"/>
          </a:xfrm>
        </p:spPr>
        <p:txBody>
          <a:bodyPr/>
          <a:lstStyle>
            <a:lvl1pPr>
              <a:defRPr/>
            </a:lvl1pPr>
          </a:lstStyle>
          <a:p>
            <a:endParaRPr kumimoji="1" lang="ja-JP" altLang="en-US"/>
          </a:p>
        </p:txBody>
      </p:sp>
      <p:sp>
        <p:nvSpPr>
          <p:cNvPr id="14" name="スライド番号プレースホルダ 5"/>
          <p:cNvSpPr>
            <a:spLocks noGrp="1"/>
          </p:cNvSpPr>
          <p:nvPr>
            <p:ph type="sldNum" sz="quarter" idx="11"/>
          </p:nvPr>
        </p:nvSpPr>
        <p:spPr>
          <a:xfrm>
            <a:off x="11930203" y="9280489"/>
            <a:ext cx="921702" cy="409646"/>
          </a:xfrm>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36719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027290" y="6267592"/>
            <a:ext cx="11054080" cy="1937173"/>
          </a:xfrm>
        </p:spPr>
        <p:txBody>
          <a:bodyPr anchor="t"/>
          <a:lstStyle>
            <a:lvl1pPr algn="l">
              <a:defRPr sz="5689" b="1" cap="all">
                <a:solidFill>
                  <a:schemeClr val="tx2"/>
                </a:solidFill>
              </a:defRPr>
            </a:lvl1pPr>
          </a:lstStyle>
          <a:p>
            <a:r>
              <a:rPr lang="ja-JP" altLang="en-US"/>
              <a:t>マスター タイトルの書式設定</a:t>
            </a:r>
            <a:endParaRPr lang="ja-JP" altLang="en-US" dirty="0"/>
          </a:p>
        </p:txBody>
      </p:sp>
      <p:sp>
        <p:nvSpPr>
          <p:cNvPr id="3" name="テキスト プレースホルダ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ja-JP" altLang="en-US"/>
              <a:t>マスター テキストの書式設定</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8730143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コンテンツ プレースホルダ 2"/>
          <p:cNvSpPr>
            <a:spLocks noGrp="1"/>
          </p:cNvSpPr>
          <p:nvPr>
            <p:ph sz="half" idx="1"/>
          </p:nvPr>
        </p:nvSpPr>
        <p:spPr>
          <a:xfrm>
            <a:off x="650240" y="1702048"/>
            <a:ext cx="5743787" cy="7010718"/>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4" name="コンテンツ プレースホルダ 3"/>
          <p:cNvSpPr>
            <a:spLocks noGrp="1"/>
          </p:cNvSpPr>
          <p:nvPr>
            <p:ph sz="half" idx="2"/>
          </p:nvPr>
        </p:nvSpPr>
        <p:spPr>
          <a:xfrm>
            <a:off x="6610773" y="1702048"/>
            <a:ext cx="5743787" cy="7010718"/>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941571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テキスト プレースホルダ 2"/>
          <p:cNvSpPr>
            <a:spLocks noGrp="1"/>
          </p:cNvSpPr>
          <p:nvPr>
            <p:ph type="body" idx="1"/>
          </p:nvPr>
        </p:nvSpPr>
        <p:spPr>
          <a:xfrm>
            <a:off x="648794" y="1702047"/>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650240" y="2623751"/>
            <a:ext cx="5746045" cy="6089015"/>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604812" y="1702047"/>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6606259" y="2623751"/>
            <a:ext cx="5748302" cy="6089015"/>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フッター プレースホルダ 4"/>
          <p:cNvSpPr>
            <a:spLocks noGrp="1"/>
          </p:cNvSpPr>
          <p:nvPr>
            <p:ph type="ftr" sz="quarter" idx="10"/>
          </p:nvPr>
        </p:nvSpPr>
        <p:spPr/>
        <p:txBody>
          <a:bodyPr/>
          <a:lstStyle>
            <a:lvl1pPr>
              <a:defRPr/>
            </a:lvl1pPr>
          </a:lstStyle>
          <a:p>
            <a:endParaRPr kumimoji="1" lang="ja-JP" altLang="en-US"/>
          </a:p>
        </p:txBody>
      </p:sp>
      <p:sp>
        <p:nvSpPr>
          <p:cNvPr id="8"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4354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フッター プレースホルダ 4"/>
          <p:cNvSpPr>
            <a:spLocks noGrp="1"/>
          </p:cNvSpPr>
          <p:nvPr>
            <p:ph type="ftr" sz="quarter" idx="10"/>
          </p:nvPr>
        </p:nvSpPr>
        <p:spPr/>
        <p:txBody>
          <a:bodyPr/>
          <a:lstStyle>
            <a:lvl1pPr>
              <a:defRPr/>
            </a:lvl1pPr>
          </a:lstStyle>
          <a:p>
            <a:endParaRPr kumimoji="1" lang="ja-JP" altLang="en-US"/>
          </a:p>
        </p:txBody>
      </p:sp>
      <p:sp>
        <p:nvSpPr>
          <p:cNvPr id="4"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98000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4"/>
          <p:cNvSpPr>
            <a:spLocks noGrp="1"/>
          </p:cNvSpPr>
          <p:nvPr>
            <p:ph type="ftr" sz="quarter" idx="10"/>
          </p:nvPr>
        </p:nvSpPr>
        <p:spPr/>
        <p:txBody>
          <a:bodyPr/>
          <a:lstStyle>
            <a:lvl1pPr>
              <a:defRPr/>
            </a:lvl1pPr>
          </a:lstStyle>
          <a:p>
            <a:endParaRPr kumimoji="1" lang="ja-JP" altLang="en-US"/>
          </a:p>
        </p:txBody>
      </p:sp>
      <p:sp>
        <p:nvSpPr>
          <p:cNvPr id="3"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6947123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50241" y="388338"/>
            <a:ext cx="4278490" cy="1652693"/>
          </a:xfrm>
        </p:spPr>
        <p:txBody>
          <a:bodyPr anchor="b"/>
          <a:lstStyle>
            <a:lvl1pPr algn="l">
              <a:defRPr sz="2844" b="1">
                <a:solidFill>
                  <a:schemeClr val="tx2"/>
                </a:solidFill>
              </a:defRPr>
            </a:lvl1pPr>
          </a:lstStyle>
          <a:p>
            <a:r>
              <a:rPr lang="ja-JP" altLang="en-US"/>
              <a:t>マスター タイトルの書式設定</a:t>
            </a:r>
          </a:p>
        </p:txBody>
      </p:sp>
      <p:sp>
        <p:nvSpPr>
          <p:cNvPr id="3" name="コンテンツ プレースホルダ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2956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549032" y="6827520"/>
            <a:ext cx="7802880" cy="806027"/>
          </a:xfrm>
        </p:spPr>
        <p:txBody>
          <a:bodyPr anchor="b"/>
          <a:lstStyle>
            <a:lvl1pPr algn="l">
              <a:defRPr sz="2844" b="1">
                <a:solidFill>
                  <a:schemeClr val="tx2"/>
                </a:solidFill>
              </a:defRPr>
            </a:lvl1pPr>
          </a:lstStyle>
          <a:p>
            <a:r>
              <a:rPr lang="ja-JP" altLang="en-US"/>
              <a:t>マスター タイトルの書式設定</a:t>
            </a:r>
          </a:p>
        </p:txBody>
      </p:sp>
      <p:sp>
        <p:nvSpPr>
          <p:cNvPr id="3" name="図プレースホルダ 2"/>
          <p:cNvSpPr>
            <a:spLocks noGrp="1"/>
          </p:cNvSpPr>
          <p:nvPr>
            <p:ph type="pic" idx="1"/>
          </p:nvPr>
        </p:nvSpPr>
        <p:spPr>
          <a:xfrm>
            <a:off x="2549032" y="871502"/>
            <a:ext cx="7802880" cy="5852160"/>
          </a:xfrm>
        </p:spPr>
        <p:txBody>
          <a:bodyPr rtlCol="0">
            <a:normAutofit/>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r>
              <a:rPr lang="ja-JP" altLang="en-US" noProof="0"/>
              <a:t>アイコンをクリックして図を追加</a:t>
            </a:r>
          </a:p>
        </p:txBody>
      </p:sp>
      <p:sp>
        <p:nvSpPr>
          <p:cNvPr id="4" name="テキスト プレースホルダ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ja-JP" altLang="en-US"/>
              <a:t>マスター テキストの書式設定</a:t>
            </a:r>
          </a:p>
        </p:txBody>
      </p:sp>
      <p:sp>
        <p:nvSpPr>
          <p:cNvPr id="5" name="フッター プレースホルダ 4"/>
          <p:cNvSpPr>
            <a:spLocks noGrp="1"/>
          </p:cNvSpPr>
          <p:nvPr>
            <p:ph type="ftr" sz="quarter" idx="10"/>
          </p:nvPr>
        </p:nvSpPr>
        <p:spPr/>
        <p:txBody>
          <a:bodyPr/>
          <a:lstStyle>
            <a:lvl1pPr>
              <a:defRPr/>
            </a:lvl1pPr>
          </a:lstStyle>
          <a:p>
            <a:endParaRPr kumimoji="1" lang="ja-JP" altLang="en-US"/>
          </a:p>
        </p:txBody>
      </p:sp>
      <p:sp>
        <p:nvSpPr>
          <p:cNvPr id="6"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88675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2"/>
                </a:solidFill>
              </a:defRPr>
            </a:lvl1p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68213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full image">
    <p:bg>
      <p:bgRef idx="1001">
        <a:schemeClr val="bg2"/>
      </p:bgRef>
    </p:bg>
    <p:spTree>
      <p:nvGrpSpPr>
        <p:cNvPr id="1" name=""/>
        <p:cNvGrpSpPr/>
        <p:nvPr/>
      </p:nvGrpSpPr>
      <p:grpSpPr>
        <a:xfrm>
          <a:off x="0" y="0"/>
          <a:ext cx="0" cy="0"/>
          <a:chOff x="0" y="0"/>
          <a:chExt cx="0" cy="0"/>
        </a:xfrm>
      </p:grpSpPr>
      <p:pic>
        <p:nvPicPr>
          <p:cNvPr id="15" name="cover-backg-2.jpg"/>
          <p:cNvPicPr>
            <a:picLocks noChangeAspect="1"/>
          </p:cNvPicPr>
          <p:nvPr userDrawn="1"/>
        </p:nvPicPr>
        <p:blipFill>
          <a:blip r:embed="rId2" cstate="print"/>
          <a:stretch>
            <a:fillRect/>
          </a:stretch>
        </p:blipFill>
        <p:spPr>
          <a:xfrm>
            <a:off x="0" y="0"/>
            <a:ext cx="13004800" cy="9753600"/>
          </a:xfrm>
          <a:prstGeom prst="rect">
            <a:avLst/>
          </a:prstGeom>
          <a:ln w="12700">
            <a:miter lim="400000"/>
          </a:ln>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281095" y="3340383"/>
            <a:ext cx="12001501" cy="115997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pic>
        <p:nvPicPr>
          <p:cNvPr id="6"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2" name="Footer Placeholder 1"/>
          <p:cNvSpPr>
            <a:spLocks noGrp="1"/>
          </p:cNvSpPr>
          <p:nvPr>
            <p:ph type="ftr" sz="quarter" idx="11"/>
          </p:nvPr>
        </p:nvSpPr>
        <p:spPr>
          <a:noFill/>
        </p:spPr>
        <p:txBody>
          <a:bodyPr/>
          <a:lstStyle>
            <a:lvl1pPr defTabSz="311546" hangingPunct="0">
              <a:defRPr>
                <a:solidFill>
                  <a:schemeClr val="accent6"/>
                </a:solidFill>
              </a:defRPr>
            </a:lvl1pPr>
          </a:lstStyle>
          <a:p>
            <a:r>
              <a:rPr lang="en-GB" kern="0" dirty="0">
                <a:solidFill>
                  <a:srgbClr val="FFFFFF"/>
                </a:solidFill>
                <a:sym typeface="Helvetica Light"/>
              </a:rPr>
              <a:t>www.metoffice.gov.uk																									                      © Crown Copyright, Met Office</a:t>
            </a:r>
          </a:p>
        </p:txBody>
      </p:sp>
      <p:sp>
        <p:nvSpPr>
          <p:cNvPr id="7" name="TextBox 6"/>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accent6"/>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31829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428480" y="390597"/>
            <a:ext cx="2926080" cy="8322169"/>
          </a:xfrm>
        </p:spPr>
        <p:txBody>
          <a:bodyPr vert="eaVert"/>
          <a:lstStyle>
            <a:lvl1pPr>
              <a:defRPr>
                <a:solidFill>
                  <a:schemeClr val="tx2"/>
                </a:solidFill>
              </a:defRPr>
            </a:lvl1pPr>
          </a:lstStyle>
          <a:p>
            <a:r>
              <a:rPr lang="ja-JP" altLang="en-US"/>
              <a:t>マスター タイトルの書式設定</a:t>
            </a:r>
          </a:p>
        </p:txBody>
      </p:sp>
      <p:sp>
        <p:nvSpPr>
          <p:cNvPr id="3" name="縦書きテキスト プレースホルダ 2"/>
          <p:cNvSpPr>
            <a:spLocks noGrp="1"/>
          </p:cNvSpPr>
          <p:nvPr>
            <p:ph type="body" orient="vert" idx="1"/>
          </p:nvPr>
        </p:nvSpPr>
        <p:spPr>
          <a:xfrm>
            <a:off x="650240" y="390597"/>
            <a:ext cx="8561493" cy="832216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4"/>
          <p:cNvSpPr>
            <a:spLocks noGrp="1"/>
          </p:cNvSpPr>
          <p:nvPr>
            <p:ph type="ftr" sz="quarter" idx="10"/>
          </p:nvPr>
        </p:nvSpPr>
        <p:spPr/>
        <p:txBody>
          <a:bodyPr/>
          <a:lstStyle>
            <a:lvl1pPr>
              <a:defRPr/>
            </a:lvl1pPr>
          </a:lstStyle>
          <a:p>
            <a:endParaRPr kumimoji="1" lang="ja-JP" altLang="en-US"/>
          </a:p>
        </p:txBody>
      </p:sp>
      <p:sp>
        <p:nvSpPr>
          <p:cNvPr id="5" name="スライド番号プレースホルダ 5"/>
          <p:cNvSpPr>
            <a:spLocks noGrp="1"/>
          </p:cNvSpPr>
          <p:nvPr>
            <p:ph type="sldNum" sz="quarter" idx="11"/>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130061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FC2F45-E39A-064E-94ED-422CF253AA21}" type="datetime1">
              <a:rPr lang="en-US" smtClean="0"/>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1640498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4FF53-A76D-F24A-B340-EA56C3B29AB7}" type="datetime1">
              <a:rPr lang="en-US" smtClean="0"/>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996589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D0E19F-DDE6-004B-BD83-65C4B6101E97}" type="datetime1">
              <a:rPr lang="en-US" smtClean="0"/>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3718173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E21265-2297-2A49-B05E-6213C3820F41}" type="datetime1">
              <a:rPr lang="en-US" smtClean="0"/>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2400072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4584A5-85DA-E540-A738-91C170A51951}" type="datetime1">
              <a:rPr lang="en-US" smtClean="0"/>
              <a:t>4/15/24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2143391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14BB8E-5A0F-FE4D-A8CE-25A3D325C7BF}" type="datetime1">
              <a:rPr lang="en-US" smtClean="0"/>
              <a:t>4/15/24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3588243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DBF73-9845-BC4F-8542-62494436488A}" type="datetime1">
              <a:rPr lang="en-US" smtClean="0"/>
              <a:t>4/15/24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3286706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D189367-C82E-1C4F-9753-A7F2D9B38C52}" type="datetime1">
              <a:rPr lang="en-US" smtClean="0"/>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12148488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0EB4D220-2FC1-8B4B-B572-155844AA3BC1}" type="datetime1">
              <a:rPr lang="en-US" smtClean="0"/>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158897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image al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0" y="11260"/>
            <a:ext cx="13004800" cy="9753600"/>
          </a:xfrm>
          <a:prstGeom prst="rect">
            <a:avLst/>
          </a:prstGeom>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281093" y="4049766"/>
            <a:ext cx="12000000" cy="115997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pic>
        <p:nvPicPr>
          <p:cNvPr id="6" name="MO_MASTER_for_dark_backg_RBG.png"/>
          <p:cNvPicPr>
            <a:picLocks noChangeAspect="1"/>
          </p:cNvPicPr>
          <p:nvPr userDrawn="1"/>
        </p:nvPicPr>
        <p:blipFill>
          <a:blip r:embed="rId3" cstate="print"/>
          <a:stretch>
            <a:fillRect/>
          </a:stretch>
        </p:blipFill>
        <p:spPr>
          <a:xfrm>
            <a:off x="95726" y="76800"/>
            <a:ext cx="2565376" cy="1072640"/>
          </a:xfrm>
          <a:prstGeom prst="rect">
            <a:avLst/>
          </a:prstGeom>
          <a:ln w="12700">
            <a:miter lim="400000"/>
          </a:ln>
        </p:spPr>
      </p:pic>
      <p:sp>
        <p:nvSpPr>
          <p:cNvPr id="2" name="Footer Placeholder 1"/>
          <p:cNvSpPr>
            <a:spLocks noGrp="1"/>
          </p:cNvSpPr>
          <p:nvPr>
            <p:ph type="ftr" sz="quarter" idx="11"/>
          </p:nvPr>
        </p:nvSpPr>
        <p:spPr>
          <a:noFill/>
        </p:spPr>
        <p:txBody>
          <a:bodyPr/>
          <a:lstStyle>
            <a:lvl1pPr defTabSz="311546" hangingPunct="0">
              <a:defRPr>
                <a:solidFill>
                  <a:schemeClr val="accent6"/>
                </a:solidFill>
              </a:defRPr>
            </a:lvl1pPr>
          </a:lstStyle>
          <a:p>
            <a:r>
              <a:rPr lang="en-GB" kern="0" dirty="0">
                <a:solidFill>
                  <a:srgbClr val="FFFFFF"/>
                </a:solidFill>
                <a:sym typeface="Helvetica Light"/>
              </a:rPr>
              <a:t>www.metoffice.gov.uk																									                      © Crown Copyright, Met Office</a:t>
            </a:r>
          </a:p>
        </p:txBody>
      </p:sp>
      <p:sp>
        <p:nvSpPr>
          <p:cNvPr id="4" name="TextBox 3"/>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accent6"/>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2644290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53280-04FB-414E-B6BB-390BB4F38670}" type="datetime1">
              <a:rPr lang="en-US" smtClean="0"/>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42052646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A38577-CEC5-814A-AF75-AC7B52DA85B8}" type="datetime1">
              <a:rPr lang="en-US" smtClean="0"/>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FB308-0619-044A-A056-2B0AD7C7A65E}" type="slidenum">
              <a:rPr lang="en-US" smtClean="0"/>
              <a:t>‹#›</a:t>
            </a:fld>
            <a:endParaRPr lang="en-US"/>
          </a:p>
        </p:txBody>
      </p:sp>
    </p:spTree>
    <p:extLst>
      <p:ext uri="{BB962C8B-B14F-4D97-AF65-F5344CB8AC3E}">
        <p14:creationId xmlns:p14="http://schemas.microsoft.com/office/powerpoint/2010/main" val="301612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image al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0000"/>
                    </a14:imgEffect>
                    <a14:imgEffect>
                      <a14:brightnessContrast bright="-43000"/>
                    </a14:imgEffect>
                  </a14:imgLayer>
                </a14:imgProps>
              </a:ext>
            </a:extLst>
          </a:blip>
          <a:stretch>
            <a:fillRect/>
          </a:stretch>
        </p:blipFill>
        <p:spPr>
          <a:xfrm>
            <a:off x="0" y="11260"/>
            <a:ext cx="13004800" cy="9753600"/>
          </a:xfrm>
          <a:prstGeom prst="rect">
            <a:avLst/>
          </a:prstGeom>
        </p:spPr>
      </p:pic>
      <p:pic>
        <p:nvPicPr>
          <p:cNvPr id="6" name="MO_MASTER_for_dark_backg_RBG.png"/>
          <p:cNvPicPr>
            <a:picLocks noChangeAspect="1"/>
          </p:cNvPicPr>
          <p:nvPr userDrawn="1"/>
        </p:nvPicPr>
        <p:blipFill>
          <a:blip r:embed="rId4" cstate="print"/>
          <a:stretch>
            <a:fillRect/>
          </a:stretch>
        </p:blipFill>
        <p:spPr>
          <a:xfrm>
            <a:off x="95726" y="76800"/>
            <a:ext cx="2565376" cy="1072640"/>
          </a:xfrm>
          <a:prstGeom prst="rect">
            <a:avLst/>
          </a:prstGeom>
          <a:ln w="12700">
            <a:miter lim="400000"/>
          </a:ln>
        </p:spPr>
      </p:pic>
    </p:spTree>
    <p:extLst>
      <p:ext uri="{BB962C8B-B14F-4D97-AF65-F5344CB8AC3E}">
        <p14:creationId xmlns:p14="http://schemas.microsoft.com/office/powerpoint/2010/main" val="43929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 full image">
    <p:bg>
      <p:bgPr>
        <a:solidFill>
          <a:schemeClr val="bg2"/>
        </a:solidFill>
        <a:effectLst/>
      </p:bgPr>
    </p:bg>
    <p:spTree>
      <p:nvGrpSpPr>
        <p:cNvPr id="1" name=""/>
        <p:cNvGrpSpPr/>
        <p:nvPr/>
      </p:nvGrpSpPr>
      <p:grpSpPr>
        <a:xfrm>
          <a:off x="0" y="0"/>
          <a:ext cx="0" cy="0"/>
          <a:chOff x="0" y="0"/>
          <a:chExt cx="0" cy="0"/>
        </a:xfrm>
      </p:grpSpPr>
      <p:pic>
        <p:nvPicPr>
          <p:cNvPr id="15" name="cover-backg-2.jpg"/>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3000"/>
                    </a14:imgEffect>
                    <a14:imgEffect>
                      <a14:brightnessContrast bright="50000" contrast="-72000"/>
                    </a14:imgEffect>
                  </a14:imgLayer>
                </a14:imgProps>
              </a:ext>
            </a:extLst>
          </a:blip>
          <a:stretch>
            <a:fillRect/>
          </a:stretch>
        </p:blipFill>
        <p:spPr>
          <a:xfrm>
            <a:off x="0" y="0"/>
            <a:ext cx="13004800" cy="9753600"/>
          </a:xfrm>
          <a:prstGeom prst="rect">
            <a:avLst/>
          </a:prstGeom>
          <a:ln w="12700">
            <a:miter lim="400000"/>
          </a:ln>
        </p:spPr>
      </p:pic>
      <p:pic>
        <p:nvPicPr>
          <p:cNvPr id="6" name="MO_MASTER_for_dark_backg_RBG.png"/>
          <p:cNvPicPr>
            <a:picLocks noChangeAspect="1"/>
          </p:cNvPicPr>
          <p:nvPr userDrawn="1"/>
        </p:nvPicPr>
        <p:blipFill>
          <a:blip r:embed="rId4" cstate="print"/>
          <a:stretch>
            <a:fillRect/>
          </a:stretch>
        </p:blipFill>
        <p:spPr>
          <a:xfrm>
            <a:off x="95726" y="76800"/>
            <a:ext cx="2565376" cy="1072640"/>
          </a:xfrm>
          <a:prstGeom prst="rect">
            <a:avLst/>
          </a:prstGeom>
          <a:ln w="12700">
            <a:miter lim="400000"/>
          </a:ln>
        </p:spPr>
      </p:pic>
    </p:spTree>
    <p:extLst>
      <p:ext uri="{BB962C8B-B14F-4D97-AF65-F5344CB8AC3E}">
        <p14:creationId xmlns:p14="http://schemas.microsoft.com/office/powerpoint/2010/main" val="4252956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whi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noFill/>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
        <p:nvSpPr>
          <p:cNvPr id="6" name="TextBox 5"/>
          <p:cNvSpPr txBox="1"/>
          <p:nvPr userDrawn="1"/>
        </p:nvSpPr>
        <p:spPr>
          <a:xfrm>
            <a:off x="281095" y="1945535"/>
            <a:ext cx="6365893" cy="90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99" tIns="101599" rIns="101599" bIns="101599" numCol="1" spcCol="38100" rtlCol="0" anchor="ctr">
            <a:spAutoFit/>
          </a:bodyPr>
          <a:lstStyle/>
          <a:p>
            <a:pPr marL="0" marR="0" indent="0" algn="l" defTabSz="830790" rtl="0" fontAlgn="auto" latinLnBrk="0" hangingPunct="0">
              <a:lnSpc>
                <a:spcPct val="100000"/>
              </a:lnSpc>
              <a:spcBef>
                <a:spcPts val="0"/>
              </a:spcBef>
              <a:spcAft>
                <a:spcPts val="0"/>
              </a:spcAft>
              <a:buClrTx/>
              <a:buSzTx/>
              <a:buFontTx/>
              <a:buNone/>
              <a:tabLst/>
            </a:pPr>
            <a:r>
              <a:rPr kumimoji="0" lang="en-GB" sz="4551" b="1" i="0" u="none" strike="noStrike" cap="none" spc="0" normalizeH="0" baseline="0" dirty="0">
                <a:ln>
                  <a:noFill/>
                </a:ln>
                <a:solidFill>
                  <a:schemeClr val="tx1"/>
                </a:solidFill>
                <a:effectLst/>
                <a:uFillTx/>
                <a:latin typeface="Calibri" panose="020F0502020204030204" pitchFamily="34" charset="0"/>
                <a:ea typeface="+mn-ea"/>
                <a:cs typeface="+mn-cs"/>
                <a:sym typeface="Helvetica Light"/>
              </a:rPr>
              <a:t>Presentation title</a:t>
            </a:r>
          </a:p>
        </p:txBody>
      </p:sp>
    </p:spTree>
    <p:extLst>
      <p:ext uri="{BB962C8B-B14F-4D97-AF65-F5344CB8AC3E}">
        <p14:creationId xmlns:p14="http://schemas.microsoft.com/office/powerpoint/2010/main" val="388233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311546" hangingPunct="0">
              <a:defRPr/>
            </a:lvl1pPr>
          </a:lstStyle>
          <a:p>
            <a:r>
              <a:rPr lang="en-GB" kern="0" dirty="0">
                <a:solidFill>
                  <a:srgbClr val="2A2A2A"/>
                </a:solidFill>
                <a:sym typeface="Helvetica Light"/>
              </a:rPr>
              <a:t>www.metoffice.gov.uk																									                       © Crown Copyright,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97179" y="3340383"/>
            <a:ext cx="11983915" cy="115997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6858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image" Target="../media/image5.png"/><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9.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2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alphaModFix amt="19273"/>
            <a:lum/>
          </a:blip>
          <a:srcRect/>
          <a:stretch>
            <a:fillRect l="-10000" r="-10000"/>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 y="-12700"/>
            <a:ext cx="12979400" cy="1054100"/>
          </a:xfrm>
          <a:prstGeom prst="rect">
            <a:avLst/>
          </a:prstGeom>
          <a:gradFill>
            <a:gsLst>
              <a:gs pos="0">
                <a:srgbClr val="011893">
                  <a:alpha val="20288"/>
                </a:srgbClr>
              </a:gs>
              <a:gs pos="46000">
                <a:schemeClr val="bg1">
                  <a:lumMod val="0"/>
                  <a:lumOff val="100000"/>
                </a:schemeClr>
              </a:gs>
              <a:gs pos="100000">
                <a:srgbClr val="011893">
                  <a:alpha val="33000"/>
                </a:srgbClr>
              </a:gs>
              <a:gs pos="100000">
                <a:schemeClr val="accent3">
                  <a:lumMod val="75000"/>
                  <a:alpha val="73000"/>
                </a:schemeClr>
              </a:gs>
            </a:gsLst>
            <a:lin ang="10800000" scaled="0"/>
          </a:grad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dirty="0">
                <a:sym typeface="Gill Sans" charset="0"/>
              </a:rPr>
              <a:t>Click to edit Master title style</a:t>
            </a:r>
          </a:p>
        </p:txBody>
      </p:sp>
      <p:sp>
        <p:nvSpPr>
          <p:cNvPr id="1027" name="Rectangle 2"/>
          <p:cNvSpPr>
            <a:spLocks noGrp="1" noChangeArrowheads="1"/>
          </p:cNvSpPr>
          <p:nvPr>
            <p:ph type="body" idx="1"/>
          </p:nvPr>
        </p:nvSpPr>
        <p:spPr bwMode="auto">
          <a:xfrm>
            <a:off x="533400" y="1524000"/>
            <a:ext cx="11925300" cy="6705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dirty="0">
                <a:sym typeface="Gill Sans" charset="0"/>
              </a:rPr>
              <a:t>Click to edit Master text styles</a:t>
            </a:r>
          </a:p>
          <a:p>
            <a:pPr lvl="1"/>
            <a:r>
              <a:rPr lang="en-US" dirty="0">
                <a:sym typeface="Gill Sans" charset="0"/>
              </a:rPr>
              <a:t>Second level</a:t>
            </a:r>
          </a:p>
          <a:p>
            <a:pPr lvl="2"/>
            <a:r>
              <a:rPr lang="en-US" dirty="0">
                <a:sym typeface="Gill Sans" charset="0"/>
              </a:rPr>
              <a:t>Third level</a:t>
            </a:r>
          </a:p>
          <a:p>
            <a:pPr lvl="3"/>
            <a:r>
              <a:rPr lang="en-US" dirty="0">
                <a:sym typeface="Gill Sans" charset="0"/>
              </a:rPr>
              <a:t>Fourth level</a:t>
            </a:r>
          </a:p>
          <a:p>
            <a:pPr lvl="4"/>
            <a:r>
              <a:rPr lang="en-US" dirty="0">
                <a:sym typeface="Gill Sans" charset="0"/>
              </a:rPr>
              <a:t>Fifth level</a:t>
            </a:r>
          </a:p>
        </p:txBody>
      </p:sp>
      <p:sp>
        <p:nvSpPr>
          <p:cNvPr id="2055" name="TextBox 7"/>
          <p:cNvSpPr txBox="1">
            <a:spLocks noChangeArrowheads="1"/>
          </p:cNvSpPr>
          <p:nvPr userDrawn="1"/>
        </p:nvSpPr>
        <p:spPr bwMode="auto">
          <a:xfrm>
            <a:off x="1674146" y="8651484"/>
            <a:ext cx="8237084" cy="1110570"/>
          </a:xfrm>
          <a:prstGeom prst="rect">
            <a:avLst/>
          </a:prstGeom>
          <a:gradFill>
            <a:gsLst>
              <a:gs pos="0">
                <a:srgbClr val="011893">
                  <a:alpha val="20288"/>
                </a:srgbClr>
              </a:gs>
              <a:gs pos="46000">
                <a:schemeClr val="bg1">
                  <a:lumMod val="0"/>
                  <a:lumOff val="100000"/>
                </a:schemeClr>
              </a:gs>
              <a:gs pos="100000">
                <a:srgbClr val="011893">
                  <a:alpha val="33000"/>
                </a:srgbClr>
              </a:gs>
              <a:gs pos="100000">
                <a:schemeClr val="accent3">
                  <a:lumMod val="75000"/>
                  <a:alpha val="73000"/>
                </a:schemeClr>
              </a:gs>
            </a:gsLst>
            <a:lin ang="10800000" scaled="0"/>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defRPr/>
            </a:pPr>
            <a:r>
              <a:rPr lang="en-US" sz="2800" b="0" i="0" baseline="0" dirty="0">
                <a:solidFill>
                  <a:schemeClr val="tx2"/>
                </a:solidFill>
                <a:latin typeface="Gill Sans MT"/>
                <a:ea typeface="Tahoma" pitchFamily="34" charset="0"/>
                <a:cs typeface="Gill Sans MT"/>
              </a:rPr>
              <a:t>A </a:t>
            </a:r>
            <a:r>
              <a:rPr lang="en-US" sz="2800" b="0" i="0" baseline="0" dirty="0" err="1">
                <a:solidFill>
                  <a:schemeClr val="tx2"/>
                </a:solidFill>
                <a:latin typeface="Gill Sans MT"/>
                <a:ea typeface="Tahoma" pitchFamily="34" charset="0"/>
                <a:cs typeface="Gill Sans MT"/>
              </a:rPr>
              <a:t>superBT</a:t>
            </a:r>
            <a:r>
              <a:rPr lang="en-US" sz="2800" b="0" i="0" baseline="0" dirty="0">
                <a:solidFill>
                  <a:schemeClr val="tx2"/>
                </a:solidFill>
                <a:latin typeface="Gill Sans MT"/>
                <a:ea typeface="Tahoma" pitchFamily="34" charset="0"/>
                <a:cs typeface="Gill Sans MT"/>
              </a:rPr>
              <a:t> for TC Operations &amp; Research</a:t>
            </a:r>
          </a:p>
          <a:p>
            <a:pPr eaLnBrk="1" hangingPunct="1">
              <a:defRPr/>
            </a:pPr>
            <a:r>
              <a:rPr lang="en-US" sz="2000" b="0" i="0" dirty="0">
                <a:solidFill>
                  <a:schemeClr val="tx2"/>
                </a:solidFill>
                <a:latin typeface="Gill Sans MT"/>
                <a:ea typeface="Tahoma" pitchFamily="34" charset="0"/>
                <a:cs typeface="Gill Sans MT"/>
              </a:rPr>
              <a:t>Mike Fiorino</a:t>
            </a:r>
            <a:r>
              <a:rPr lang="en-US" sz="2000" b="0" i="0" baseline="0" dirty="0">
                <a:solidFill>
                  <a:schemeClr val="tx2"/>
                </a:solidFill>
                <a:latin typeface="Gill Sans MT"/>
                <a:ea typeface="Tahoma" pitchFamily="34" charset="0"/>
                <a:cs typeface="Gill Sans MT"/>
              </a:rPr>
              <a:t> GMU 20240418</a:t>
            </a:r>
          </a:p>
        </p:txBody>
      </p:sp>
      <p:pic>
        <p:nvPicPr>
          <p:cNvPr id="2" name="Picture 1">
            <a:extLst>
              <a:ext uri="{FF2B5EF4-FFF2-40B4-BE49-F238E27FC236}">
                <a16:creationId xmlns:a16="http://schemas.microsoft.com/office/drawing/2014/main" id="{A8555D73-2C9A-D150-D3CD-606D3CB655C0}"/>
              </a:ext>
            </a:extLst>
          </p:cNvPr>
          <p:cNvPicPr>
            <a:picLocks noChangeAspect="1"/>
          </p:cNvPicPr>
          <p:nvPr userDrawn="1"/>
        </p:nvPicPr>
        <p:blipFill>
          <a:blip r:embed="rId6">
            <a:clrChange>
              <a:clrFrom>
                <a:srgbClr val="878787"/>
              </a:clrFrom>
              <a:clrTo>
                <a:srgbClr val="878787">
                  <a:alpha val="0"/>
                </a:srgbClr>
              </a:clrTo>
            </a:clrChange>
          </a:blip>
          <a:stretch>
            <a:fillRect/>
          </a:stretch>
        </p:blipFill>
        <p:spPr>
          <a:xfrm>
            <a:off x="9911230" y="8643030"/>
            <a:ext cx="3093570" cy="1110570"/>
          </a:xfrm>
          <a:prstGeom prst="rect">
            <a:avLst/>
          </a:prstGeom>
        </p:spPr>
      </p:pic>
      <p:pic>
        <p:nvPicPr>
          <p:cNvPr id="4" name="Picture 3" descr="Logo, company name&#10;&#10;Description automatically generated">
            <a:extLst>
              <a:ext uri="{FF2B5EF4-FFF2-40B4-BE49-F238E27FC236}">
                <a16:creationId xmlns:a16="http://schemas.microsoft.com/office/drawing/2014/main" id="{00846106-4CF4-B308-A520-0ACEF2C82450}"/>
              </a:ext>
            </a:extLst>
          </p:cNvPr>
          <p:cNvPicPr>
            <a:picLocks noChangeAspect="1"/>
          </p:cNvPicPr>
          <p:nvPr userDrawn="1"/>
        </p:nvPicPr>
        <p:blipFill>
          <a:blip r:embed="rId7"/>
          <a:stretch>
            <a:fillRect/>
          </a:stretch>
        </p:blipFill>
        <p:spPr>
          <a:xfrm>
            <a:off x="0" y="8643030"/>
            <a:ext cx="1689100" cy="1093662"/>
          </a:xfrm>
          <a:prstGeom prst="rect">
            <a:avLst/>
          </a:prstGeom>
        </p:spPr>
      </p:pic>
      <p:sp>
        <p:nvSpPr>
          <p:cNvPr id="8" name="Text Box 5"/>
          <p:cNvSpPr txBox="1">
            <a:spLocks noChangeArrowheads="1"/>
          </p:cNvSpPr>
          <p:nvPr userDrawn="1"/>
        </p:nvSpPr>
        <p:spPr bwMode="auto">
          <a:xfrm>
            <a:off x="12458699" y="685800"/>
            <a:ext cx="566127"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ctr" anchorCtr="1" compatLnSpc="1">
            <a:prstTxWarp prst="textNoShape">
              <a:avLst/>
            </a:prstTxWarp>
          </a:bodyPr>
          <a:lstStyle>
            <a:defPPr>
              <a:defRPr lang="en-US"/>
            </a:defPPr>
            <a:lvl1pPr algn="ctr" rtl="0" eaLnBrk="1" fontAlgn="base" hangingPunct="1">
              <a:spcBef>
                <a:spcPct val="0"/>
              </a:spcBef>
              <a:spcAft>
                <a:spcPct val="0"/>
              </a:spcAft>
              <a:defRPr sz="1600" kern="1200">
                <a:solidFill>
                  <a:srgbClr val="000080"/>
                </a:solidFill>
                <a:latin typeface="Gill Sans" charset="0"/>
                <a:ea typeface="ヒラギノ角ゴ ProN W3" charset="0"/>
                <a:cs typeface="Gill Sans" charset="0"/>
                <a:sym typeface="Gill Sans" charset="0"/>
              </a:defRPr>
            </a:lvl1pPr>
            <a:lvl2pPr marL="742950" indent="-28575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2pPr>
            <a:lvl3pPr marL="11430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3pPr>
            <a:lvl4pPr marL="16002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4pPr>
            <a:lvl5pPr marL="2057400" indent="-228600" algn="ctr" rtl="0" eaLnBrk="0" fontAlgn="base"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5pPr>
            <a:lvl6pPr marL="25146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6pPr>
            <a:lvl7pPr marL="29718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7pPr>
            <a:lvl8pPr marL="34290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8pPr>
            <a:lvl9pPr marL="3886200" indent="-228600" algn="ctr" defTabSz="457200" rtl="0" eaLnBrk="0" fontAlgn="base" latinLnBrk="0" hangingPunct="0">
              <a:spcBef>
                <a:spcPct val="0"/>
              </a:spcBef>
              <a:spcAft>
                <a:spcPct val="0"/>
              </a:spcAft>
              <a:defRPr sz="4000" kern="1200">
                <a:solidFill>
                  <a:srgbClr val="000000"/>
                </a:solidFill>
                <a:latin typeface="Gill Sans" charset="0"/>
                <a:ea typeface="ヒラギノ角ゴ ProN W3" charset="0"/>
                <a:cs typeface="ヒラギノ角ゴ ProN W3" charset="0"/>
                <a:sym typeface="Gill Sans" charset="0"/>
              </a:defRPr>
            </a:lvl9pPr>
          </a:lstStyle>
          <a:p>
            <a:pPr>
              <a:defRPr/>
            </a:pPr>
            <a:fld id="{96FAAE53-B1C1-444B-BB2F-A41408DAC84C}" type="slidenum">
              <a:rPr lang="en-US" sz="2800" smtClean="0">
                <a:solidFill>
                  <a:srgbClr val="000090"/>
                </a:solidFill>
                <a:latin typeface="Gill Sans MT"/>
              </a:rPr>
              <a:pPr>
                <a:defRPr/>
              </a:pPr>
              <a:t>‹#›</a:t>
            </a:fld>
            <a:endParaRPr lang="en-US" sz="2800" dirty="0">
              <a:solidFill>
                <a:srgbClr val="000090"/>
              </a:solidFill>
              <a:latin typeface="Gill Sans MT"/>
            </a:endParaRPr>
          </a:p>
        </p:txBody>
      </p:sp>
    </p:spTree>
    <p:extLst>
      <p:ext uri="{BB962C8B-B14F-4D97-AF65-F5344CB8AC3E}">
        <p14:creationId xmlns:p14="http://schemas.microsoft.com/office/powerpoint/2010/main" val="132539410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ransition/>
  <p:hf hdr="0" ftr="0" dt="0"/>
  <p:txStyles>
    <p:titleStyle>
      <a:lvl1pPr algn="ctr" rtl="0" eaLnBrk="0" fontAlgn="base" hangingPunct="0">
        <a:spcBef>
          <a:spcPct val="0"/>
        </a:spcBef>
        <a:spcAft>
          <a:spcPct val="0"/>
        </a:spcAft>
        <a:defRPr sz="4400">
          <a:solidFill>
            <a:schemeClr val="tx1"/>
          </a:solidFill>
          <a:latin typeface="Gill Sans M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marL="609600" indent="-342900" algn="l" rtl="0" eaLnBrk="0" fontAlgn="base" hangingPunct="0">
        <a:spcBef>
          <a:spcPts val="800"/>
        </a:spcBef>
        <a:spcAft>
          <a:spcPct val="0"/>
        </a:spcAft>
        <a:buClr>
          <a:srgbClr val="000000"/>
        </a:buClr>
        <a:buSzPct val="125000"/>
        <a:buFont typeface="Gill Sans" charset="0"/>
        <a:buChar char="•"/>
        <a:defRPr sz="2800">
          <a:solidFill>
            <a:schemeClr val="tx1"/>
          </a:solidFill>
          <a:latin typeface="Gill Sans MT"/>
          <a:ea typeface="+mn-ea"/>
          <a:cs typeface="+mn-cs"/>
          <a:sym typeface="Gill Sans" charset="0"/>
        </a:defRPr>
      </a:lvl1pPr>
      <a:lvl2pPr marL="1054100" indent="-342900" algn="l" rtl="0" eaLnBrk="0" fontAlgn="base" hangingPunct="0">
        <a:spcBef>
          <a:spcPct val="0"/>
        </a:spcBef>
        <a:spcAft>
          <a:spcPct val="0"/>
        </a:spcAft>
        <a:buSzPct val="100000"/>
        <a:buFont typeface="Lucida Grande" charset="0"/>
        <a:buChar char="‣"/>
        <a:defRPr sz="2400">
          <a:solidFill>
            <a:schemeClr val="tx1"/>
          </a:solidFill>
          <a:latin typeface="Gill Sans MT"/>
          <a:ea typeface="+mn-ea"/>
          <a:cs typeface="+mn-cs"/>
          <a:sym typeface="Gill Sans" charset="0"/>
        </a:defRPr>
      </a:lvl2pPr>
      <a:lvl3pPr marL="1498600" indent="-342900" algn="l" rtl="0" eaLnBrk="0" fontAlgn="base" hangingPunct="0">
        <a:spcBef>
          <a:spcPct val="0"/>
        </a:spcBef>
        <a:spcAft>
          <a:spcPct val="0"/>
        </a:spcAft>
        <a:buClr>
          <a:srgbClr val="000000"/>
        </a:buClr>
        <a:buSzPct val="100000"/>
        <a:buFont typeface="Gill Sans" charset="0"/>
        <a:buChar char="•"/>
        <a:defRPr sz="2000">
          <a:solidFill>
            <a:schemeClr val="tx1"/>
          </a:solidFill>
          <a:latin typeface="Gill Sans MT"/>
          <a:ea typeface="+mn-ea"/>
          <a:cs typeface="+mn-cs"/>
          <a:sym typeface="Gill Sans" charset="0"/>
        </a:defRPr>
      </a:lvl3pPr>
      <a:lvl4pPr marL="1943100" indent="-342900" algn="l" rtl="0" eaLnBrk="0" fontAlgn="base" hangingPunct="0">
        <a:spcBef>
          <a:spcPct val="0"/>
        </a:spcBef>
        <a:spcAft>
          <a:spcPct val="0"/>
        </a:spcAft>
        <a:buClr>
          <a:srgbClr val="000000"/>
        </a:buClr>
        <a:buSzPct val="100000"/>
        <a:buFont typeface="Gill Sans" charset="0"/>
        <a:buChar char="•"/>
        <a:defRPr sz="1800">
          <a:solidFill>
            <a:schemeClr val="tx1"/>
          </a:solidFill>
          <a:latin typeface="Gill Sans MT"/>
          <a:ea typeface="+mn-ea"/>
          <a:cs typeface="+mn-cs"/>
          <a:sym typeface="Gill Sans" charset="0"/>
        </a:defRPr>
      </a:lvl4pPr>
      <a:lvl5pPr marL="2387600" indent="-342900" algn="l" rtl="0" eaLnBrk="0" fontAlgn="base" hangingPunct="0">
        <a:spcBef>
          <a:spcPct val="0"/>
        </a:spcBef>
        <a:spcAft>
          <a:spcPct val="0"/>
        </a:spcAft>
        <a:buClr>
          <a:srgbClr val="000000"/>
        </a:buClr>
        <a:buSzPct val="100000"/>
        <a:buFont typeface="Gill Sans" charset="0"/>
        <a:buChar char="•"/>
        <a:defRPr sz="1600">
          <a:solidFill>
            <a:schemeClr val="tx1"/>
          </a:solidFill>
          <a:latin typeface="Gill Sans MT"/>
          <a:ea typeface="+mn-ea"/>
          <a:cs typeface="+mn-cs"/>
          <a:sym typeface="Gill Sans" charset="0"/>
        </a:defRPr>
      </a:lvl5pPr>
      <a:lvl6pPr marL="28448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6pPr>
      <a:lvl7pPr marL="33020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7pPr>
      <a:lvl8pPr marL="37592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8pPr>
      <a:lvl9pPr marL="4216400" indent="-342900" algn="l" rtl="0" fontAlgn="base">
        <a:spcBef>
          <a:spcPct val="0"/>
        </a:spcBef>
        <a:spcAft>
          <a:spcPct val="0"/>
        </a:spcAft>
        <a:buClr>
          <a:srgbClr val="000000"/>
        </a:buClr>
        <a:buSzPct val="100000"/>
        <a:buFont typeface="Gill Sans" charset="0"/>
        <a:buChar char="•"/>
        <a:defRPr sz="27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 name="MO_MASTER_black_mono_for_light_backg_RBG.png"/>
          <p:cNvPicPr>
            <a:picLocks noChangeAspect="1"/>
          </p:cNvPicPr>
          <p:nvPr/>
        </p:nvPicPr>
        <p:blipFill>
          <a:blip r:embed="rId21" cstate="print"/>
          <a:stretch>
            <a:fillRect/>
          </a:stretch>
        </p:blipFill>
        <p:spPr>
          <a:xfrm>
            <a:off x="93390" y="76658"/>
            <a:ext cx="2568026" cy="1073748"/>
          </a:xfrm>
          <a:prstGeom prst="rect">
            <a:avLst/>
          </a:prstGeom>
          <a:ln w="12700">
            <a:miter lim="400000"/>
          </a:ln>
        </p:spPr>
      </p:pic>
      <p:sp>
        <p:nvSpPr>
          <p:cNvPr id="4" name="Footer Placeholder 5"/>
          <p:cNvSpPr>
            <a:spLocks noGrp="1"/>
          </p:cNvSpPr>
          <p:nvPr>
            <p:ph type="ftr" sz="quarter" idx="3"/>
          </p:nvPr>
        </p:nvSpPr>
        <p:spPr>
          <a:xfrm>
            <a:off x="0" y="8973542"/>
            <a:ext cx="13004800" cy="780062"/>
          </a:xfrm>
          <a:prstGeom prst="rect">
            <a:avLst/>
          </a:prstGeom>
          <a:solidFill>
            <a:schemeClr val="bg1"/>
          </a:solidFill>
        </p:spPr>
        <p:txBody>
          <a:bodyPr vert="horz" lIns="252000" tIns="36000" rIns="68580" bIns="27000" rtlCol="0" anchor="ctr"/>
          <a:lstStyle>
            <a:lvl1pPr algn="l" defTabSz="311546" hangingPunct="0">
              <a:defRPr sz="1138">
                <a:solidFill>
                  <a:schemeClr val="tx1"/>
                </a:solidFill>
                <a:latin typeface="+mn-lt"/>
              </a:defRPr>
            </a:lvl1pPr>
          </a:lstStyle>
          <a:p>
            <a:r>
              <a:rPr lang="en-GB" kern="0" dirty="0">
                <a:solidFill>
                  <a:srgbClr val="2A2A2A"/>
                </a:solidFill>
                <a:sym typeface="Helvetica Light"/>
              </a:rPr>
              <a:t>www.metoffice.gov.uk																									             	       © Crown Copyright, Met Office</a:t>
            </a:r>
          </a:p>
        </p:txBody>
      </p:sp>
      <p:sp>
        <p:nvSpPr>
          <p:cNvPr id="5" name="Title Placeholder 4"/>
          <p:cNvSpPr>
            <a:spLocks noGrp="1"/>
          </p:cNvSpPr>
          <p:nvPr>
            <p:ph type="title"/>
          </p:nvPr>
        </p:nvSpPr>
        <p:spPr>
          <a:xfrm>
            <a:off x="3985887" y="282802"/>
            <a:ext cx="8556992" cy="682046"/>
          </a:xfrm>
          <a:prstGeom prst="rect">
            <a:avLst/>
          </a:prstGeom>
        </p:spPr>
        <p:txBody>
          <a:bodyPr vert="horz" wrap="square" lIns="68580" tIns="34290" rIns="68580" bIns="34290" rtlCol="0" anchor="t" anchorCtr="0">
            <a:spAutoFit/>
          </a:bodyPr>
          <a:lstStyle/>
          <a:p>
            <a:r>
              <a:rPr lang="en-US"/>
              <a:t>Click to edit Master title style</a:t>
            </a:r>
            <a:endParaRPr lang="en-GB" dirty="0"/>
          </a:p>
        </p:txBody>
      </p:sp>
      <p:sp>
        <p:nvSpPr>
          <p:cNvPr id="2" name="Text Placeholder 1"/>
          <p:cNvSpPr>
            <a:spLocks noGrp="1"/>
          </p:cNvSpPr>
          <p:nvPr>
            <p:ph type="body" idx="1"/>
          </p:nvPr>
        </p:nvSpPr>
        <p:spPr>
          <a:xfrm>
            <a:off x="396900" y="1711456"/>
            <a:ext cx="12145979" cy="6757198"/>
          </a:xfrm>
          <a:prstGeom prst="rect">
            <a:avLst/>
          </a:prstGeom>
        </p:spPr>
        <p:txBody>
          <a:bodyPr vert="horz" lIns="68580" tIns="34290" rIns="68580" bIns="34290" rtlCol="0">
            <a:noAutofit/>
          </a:bodyPr>
          <a:lstStyle/>
          <a:p>
            <a:pPr lvl="0"/>
            <a:r>
              <a:rPr lang="en-US" dirty="0"/>
              <a:t>Edit Master text styles</a:t>
            </a:r>
          </a:p>
          <a:p>
            <a:pPr lvl="1"/>
            <a:r>
              <a:rPr lang="en-US" dirty="0"/>
              <a:t>Second level</a:t>
            </a:r>
          </a:p>
          <a:p>
            <a:pPr lvl="5"/>
            <a:r>
              <a:rPr lang="en-US" dirty="0"/>
              <a:t>Third level</a:t>
            </a:r>
          </a:p>
          <a:p>
            <a:pPr lvl="6"/>
            <a:r>
              <a:rPr lang="en-US" dirty="0"/>
              <a:t>Fourth level</a:t>
            </a:r>
          </a:p>
          <a:p>
            <a:pPr lvl="7"/>
            <a:r>
              <a:rPr lang="en-US" dirty="0"/>
              <a:t>Fifth level</a:t>
            </a:r>
            <a:endParaRPr lang="en-GB" dirty="0"/>
          </a:p>
        </p:txBody>
      </p:sp>
    </p:spTree>
    <p:extLst>
      <p:ext uri="{BB962C8B-B14F-4D97-AF65-F5344CB8AC3E}">
        <p14:creationId xmlns:p14="http://schemas.microsoft.com/office/powerpoint/2010/main" val="4784065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r" defTabSz="311546" rtl="0" eaLnBrk="1" latinLnBrk="0" hangingPunct="1">
        <a:lnSpc>
          <a:spcPct val="100000"/>
        </a:lnSpc>
        <a:spcBef>
          <a:spcPts val="0"/>
        </a:spcBef>
        <a:spcAft>
          <a:spcPts val="0"/>
        </a:spcAft>
        <a:buClrTx/>
        <a:buSzTx/>
        <a:buFontTx/>
        <a:buNone/>
        <a:tabLst/>
        <a:defRPr sz="3982" b="1" i="0" u="none" strike="noStrike" cap="none" spc="0" baseline="0">
          <a:ln>
            <a:noFill/>
          </a:ln>
          <a:solidFill>
            <a:schemeClr val="tx1"/>
          </a:solidFill>
          <a:uFillTx/>
          <a:latin typeface="Calibri" panose="020F0502020204030204" pitchFamily="34" charset="0"/>
          <a:ea typeface="+mn-ea"/>
          <a:cs typeface="+mn-cs"/>
          <a:sym typeface="Helvetica Light"/>
        </a:defRPr>
      </a:lvl1pPr>
      <a:lvl2pPr marL="0" marR="0" indent="121909"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2pPr>
      <a:lvl3pPr marL="0" marR="0" indent="24381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3pPr>
      <a:lvl4pPr marL="0" marR="0" indent="36572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4pPr>
      <a:lvl5pPr marL="0" marR="0" indent="487638"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5pPr>
      <a:lvl6pPr marL="0" marR="0" indent="609547"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6pPr>
      <a:lvl7pPr marL="0" marR="0" indent="731456"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7pPr>
      <a:lvl8pPr marL="0" marR="0" indent="853365"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8pPr>
      <a:lvl9pPr marL="0" marR="0" indent="975275" algn="ctr" defTabSz="311546" rtl="0" eaLnBrk="1" latinLnBrk="0" hangingPunct="1">
        <a:lnSpc>
          <a:spcPct val="100000"/>
        </a:lnSpc>
        <a:spcBef>
          <a:spcPts val="0"/>
        </a:spcBef>
        <a:spcAft>
          <a:spcPts val="0"/>
        </a:spcAft>
        <a:buClrTx/>
        <a:buSzTx/>
        <a:buFontTx/>
        <a:buNone/>
        <a:tabLst/>
        <a:defRPr sz="5973" b="0" i="0" u="none" strike="noStrike" cap="none" spc="0" baseline="0">
          <a:ln>
            <a:noFill/>
          </a:ln>
          <a:solidFill>
            <a:srgbClr val="000000"/>
          </a:solidFill>
          <a:uFillTx/>
          <a:latin typeface="+mn-lt"/>
          <a:ea typeface="+mn-ea"/>
          <a:cs typeface="+mn-cs"/>
          <a:sym typeface="Helvetica Light"/>
        </a:defRPr>
      </a:lvl9pPr>
    </p:titleStyle>
    <p:bodyStyle>
      <a:lvl1pPr marL="0" marR="0" indent="0" algn="l" defTabSz="311546" rtl="0" eaLnBrk="1" latinLnBrk="0" hangingPunct="1">
        <a:lnSpc>
          <a:spcPct val="100000"/>
        </a:lnSpc>
        <a:spcBef>
          <a:spcPts val="1121"/>
        </a:spcBef>
        <a:spcAft>
          <a:spcPts val="0"/>
        </a:spcAft>
        <a:buClrTx/>
        <a:buSzPct val="75000"/>
        <a:buFontTx/>
        <a:buNone/>
        <a:tabLst/>
        <a:defRPr sz="2560" b="0" i="0" u="none" strike="noStrike" cap="none" spc="0" baseline="0">
          <a:ln>
            <a:noFill/>
          </a:ln>
          <a:solidFill>
            <a:schemeClr val="tx1"/>
          </a:solidFill>
          <a:uFillTx/>
          <a:latin typeface="Calibri" panose="020F0502020204030204" pitchFamily="34" charset="0"/>
          <a:ea typeface="+mn-ea"/>
          <a:cs typeface="+mn-cs"/>
          <a:sym typeface="Helvetica Light"/>
        </a:defRPr>
      </a:lvl1pPr>
      <a:lvl2pPr marL="255978" marR="0" indent="-255978" algn="l" defTabSz="311546" rtl="0" eaLnBrk="1" latinLnBrk="0" hangingPunct="1">
        <a:lnSpc>
          <a:spcPct val="100000"/>
        </a:lnSpc>
        <a:spcBef>
          <a:spcPts val="853"/>
        </a:spcBef>
        <a:spcAft>
          <a:spcPts val="853"/>
        </a:spcAft>
        <a:buClrTx/>
        <a:buSzPct val="75000"/>
        <a:buFont typeface="Arial" panose="020B0604020202020204" pitchFamily="34" charset="0"/>
        <a:buChar char="•"/>
        <a:tabLst/>
        <a:defRPr sz="2560" b="0" i="0" u="none" strike="noStrike" cap="none" spc="0" baseline="0">
          <a:ln>
            <a:noFill/>
          </a:ln>
          <a:solidFill>
            <a:schemeClr val="tx1"/>
          </a:solidFill>
          <a:uFillTx/>
          <a:latin typeface="Calibri" panose="020F0502020204030204" pitchFamily="34" charset="0"/>
          <a:ea typeface="+mn-ea"/>
          <a:cs typeface="+mn-cs"/>
          <a:sym typeface="Helvetica Light"/>
        </a:defRPr>
      </a:lvl2pPr>
      <a:lvl3pPr marL="406364" marR="0" indent="-406364" algn="l" defTabSz="311546" rtl="0" eaLnBrk="1" latinLnBrk="0" hangingPunct="1">
        <a:lnSpc>
          <a:spcPct val="100000"/>
        </a:lnSpc>
        <a:spcBef>
          <a:spcPts val="1121"/>
        </a:spcBef>
        <a:spcAft>
          <a:spcPts val="0"/>
        </a:spcAft>
        <a:buClrTx/>
        <a:buSzPct val="75000"/>
        <a:buFont typeface="Arial" panose="020B0604020202020204" pitchFamily="34" charset="0"/>
        <a:buChar char="•"/>
        <a:tabLst/>
        <a:defRPr sz="2133" b="0" i="0" u="none" strike="noStrike" cap="none" spc="0" baseline="0">
          <a:ln>
            <a:noFill/>
          </a:ln>
          <a:solidFill>
            <a:schemeClr val="tx1"/>
          </a:solidFill>
          <a:uFillTx/>
          <a:latin typeface="+mn-lt"/>
          <a:ea typeface="+mn-ea"/>
          <a:cs typeface="+mn-cs"/>
          <a:sym typeface="Helvetica Light"/>
        </a:defRPr>
      </a:lvl3pPr>
      <a:lvl4pPr marL="407324" marR="0" indent="-406364" algn="l" defTabSz="95992" rtl="0" eaLnBrk="1" latinLnBrk="0" hangingPunct="1">
        <a:lnSpc>
          <a:spcPct val="100000"/>
        </a:lnSpc>
        <a:spcBef>
          <a:spcPts val="1121"/>
        </a:spcBef>
        <a:spcAft>
          <a:spcPts val="0"/>
        </a:spcAft>
        <a:buClr>
          <a:schemeClr val="tx1"/>
        </a:buClr>
        <a:buSzPct val="75000"/>
        <a:buFont typeface="Arial" panose="020B0604020202020204" pitchFamily="34" charset="0"/>
        <a:buChar char="•"/>
        <a:tabLst>
          <a:tab pos="95992" algn="l"/>
        </a:tabLst>
        <a:defRPr sz="2133" b="0" i="0" u="none" strike="noStrike" cap="none" spc="0" baseline="0">
          <a:ln>
            <a:noFill/>
          </a:ln>
          <a:solidFill>
            <a:schemeClr val="tx1"/>
          </a:solidFill>
          <a:uFillTx/>
          <a:latin typeface="+mn-lt"/>
          <a:ea typeface="+mn-ea"/>
          <a:cs typeface="+mn-cs"/>
          <a:sym typeface="Helvetica Light"/>
        </a:defRPr>
      </a:lvl4pPr>
      <a:lvl5pPr marL="406364" marR="0" indent="-406364" algn="l" defTabSz="311546" rtl="0" eaLnBrk="1" latinLnBrk="0" hangingPunct="1">
        <a:lnSpc>
          <a:spcPct val="100000"/>
        </a:lnSpc>
        <a:spcBef>
          <a:spcPts val="2240"/>
        </a:spcBef>
        <a:spcAft>
          <a:spcPts val="0"/>
        </a:spcAft>
        <a:buClrTx/>
        <a:buSzPct val="75000"/>
        <a:buFont typeface="Arial" panose="020B0604020202020204" pitchFamily="34" charset="0"/>
        <a:buChar char="•"/>
        <a:tabLst/>
        <a:defRPr sz="2133" b="0" i="0" u="none" strike="noStrike" cap="none" spc="0" baseline="0">
          <a:ln>
            <a:noFill/>
          </a:ln>
          <a:solidFill>
            <a:schemeClr val="tx1"/>
          </a:solidFill>
          <a:uFillTx/>
          <a:latin typeface="+mn-lt"/>
          <a:ea typeface="+mn-ea"/>
          <a:cs typeface="+mn-cs"/>
          <a:sym typeface="Helvetica Light"/>
        </a:defRPr>
      </a:lvl5pPr>
      <a:lvl6pPr marL="767933" marR="0" indent="-255978" algn="l" defTabSz="311546" rtl="0" eaLnBrk="1" latinLnBrk="0" hangingPunct="1">
        <a:lnSpc>
          <a:spcPct val="100000"/>
        </a:lnSpc>
        <a:spcBef>
          <a:spcPts val="0"/>
        </a:spcBef>
        <a:spcAft>
          <a:spcPts val="0"/>
        </a:spcAft>
        <a:buClrTx/>
        <a:buSzPct val="75000"/>
        <a:buFontTx/>
        <a:buChar char="•"/>
        <a:tabLst/>
        <a:defRPr sz="2560" b="0" i="0" u="none" strike="noStrike" cap="none" spc="0" baseline="0">
          <a:ln>
            <a:noFill/>
          </a:ln>
          <a:solidFill>
            <a:schemeClr val="bg1">
              <a:lumMod val="50000"/>
            </a:schemeClr>
          </a:solidFill>
          <a:uFillTx/>
          <a:latin typeface="Calibri" panose="020F0502020204030204" pitchFamily="34" charset="0"/>
          <a:ea typeface="+mn-ea"/>
          <a:cs typeface="+mn-cs"/>
          <a:sym typeface="Helvetica Light"/>
        </a:defRPr>
      </a:lvl6pPr>
      <a:lvl7pPr marL="1279888" marR="0" indent="-255978" algn="l" defTabSz="311546" rtl="0" eaLnBrk="1" latinLnBrk="0" hangingPunct="1">
        <a:lnSpc>
          <a:spcPct val="100000"/>
        </a:lnSpc>
        <a:spcBef>
          <a:spcPts val="853"/>
        </a:spcBef>
        <a:spcAft>
          <a:spcPts val="853"/>
        </a:spcAft>
        <a:buClrTx/>
        <a:buSzPct val="75000"/>
        <a:buFontTx/>
        <a:buChar char="•"/>
        <a:tabLst/>
        <a:defRPr sz="1991" b="0" i="0" u="none" strike="noStrike" cap="none" spc="0" baseline="0">
          <a:ln>
            <a:noFill/>
          </a:ln>
          <a:solidFill>
            <a:schemeClr val="tx1">
              <a:lumMod val="75000"/>
              <a:lumOff val="25000"/>
            </a:schemeClr>
          </a:solidFill>
          <a:uFillTx/>
          <a:latin typeface="Calibri" panose="020F0502020204030204" pitchFamily="34" charset="0"/>
          <a:ea typeface="+mn-ea"/>
          <a:cs typeface="+mn-cs"/>
          <a:sym typeface="Helvetica Light"/>
        </a:defRPr>
      </a:lvl7pPr>
      <a:lvl8pPr marL="1791843" marR="0" indent="-255978" algn="l" defTabSz="311546" rtl="0" eaLnBrk="1" latinLnBrk="0" hangingPunct="1">
        <a:lnSpc>
          <a:spcPct val="100000"/>
        </a:lnSpc>
        <a:spcBef>
          <a:spcPts val="853"/>
        </a:spcBef>
        <a:spcAft>
          <a:spcPts val="853"/>
        </a:spcAft>
        <a:buClrTx/>
        <a:buSzPct val="75000"/>
        <a:buFontTx/>
        <a:buChar char="•"/>
        <a:tabLst/>
        <a:defRPr sz="1707" b="1" i="0" u="none" strike="noStrike" cap="none" spc="0" baseline="0">
          <a:ln>
            <a:noFill/>
          </a:ln>
          <a:solidFill>
            <a:srgbClr val="000000"/>
          </a:solidFill>
          <a:uFillTx/>
          <a:latin typeface="Calibri" panose="020F0502020204030204" pitchFamily="34" charset="0"/>
          <a:ea typeface="+mn-ea"/>
          <a:cs typeface="+mn-cs"/>
          <a:sym typeface="Helvetica Light"/>
        </a:defRPr>
      </a:lvl8pPr>
      <a:lvl9pPr marL="2225598" marR="0" indent="-329232" algn="l" defTabSz="311546" rtl="0" eaLnBrk="1" latinLnBrk="0" hangingPunct="1">
        <a:lnSpc>
          <a:spcPct val="100000"/>
        </a:lnSpc>
        <a:spcBef>
          <a:spcPts val="2240"/>
        </a:spcBef>
        <a:spcAft>
          <a:spcPts val="0"/>
        </a:spcAft>
        <a:buClrTx/>
        <a:buSzPct val="75000"/>
        <a:buFontTx/>
        <a:buChar char="•"/>
        <a:tabLst/>
        <a:defRPr sz="2702"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1pPr>
      <a:lvl2pPr marL="0" marR="0" indent="121909"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2pPr>
      <a:lvl3pPr marL="0" marR="0" indent="24381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3pPr>
      <a:lvl4pPr marL="0" marR="0" indent="36572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4pPr>
      <a:lvl5pPr marL="0" marR="0" indent="487638"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5pPr>
      <a:lvl6pPr marL="0" marR="0" indent="609547"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6pPr>
      <a:lvl7pPr marL="0" marR="0" indent="731456"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7pPr>
      <a:lvl8pPr marL="0" marR="0" indent="853365"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8pPr>
      <a:lvl9pPr marL="0" marR="0" indent="975275" algn="ctr" defTabSz="311546" rtl="0" eaLnBrk="1" latinLnBrk="0" hangingPunct="1">
        <a:lnSpc>
          <a:spcPct val="10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4" pos="332">
          <p15:clr>
            <a:srgbClr val="F26B43"/>
          </p15:clr>
        </p15:guide>
        <p15:guide id="5" pos="423">
          <p15:clr>
            <a:srgbClr val="F26B43"/>
          </p15:clr>
        </p15:guide>
        <p15:guide id="14" pos="14507">
          <p15:clr>
            <a:srgbClr val="F26B43"/>
          </p15:clr>
        </p15:guide>
        <p15:guide id="15" orient="horz" pos="7949">
          <p15:clr>
            <a:srgbClr val="F26B43"/>
          </p15:clr>
        </p15:guide>
        <p15:guide id="16" orient="horz" pos="7518">
          <p15:clr>
            <a:srgbClr val="F26B43"/>
          </p15:clr>
        </p15:guide>
        <p15:guide id="17" orient="horz" pos="1735">
          <p15:clr>
            <a:srgbClr val="F26B43"/>
          </p15:clr>
        </p15:guide>
        <p15:guide id="18" orient="horz" pos="2959">
          <p15:clr>
            <a:srgbClr val="F26B43"/>
          </p15:clr>
        </p15:guide>
        <p15:guide id="19" orient="horz" pos="2506">
          <p15:clr>
            <a:srgbClr val="F26B43"/>
          </p15:clr>
        </p15:guide>
        <p15:guide id="20" pos="4664">
          <p15:clr>
            <a:srgbClr val="F26B43"/>
          </p15:clr>
        </p15:guide>
        <p15:guide id="21" pos="9585">
          <p15:clr>
            <a:srgbClr val="F26B43"/>
          </p15:clr>
        </p15:guide>
        <p15:guide id="22" pos="5231">
          <p15:clr>
            <a:srgbClr val="F26B43"/>
          </p15:clr>
        </p15:guide>
        <p15:guide id="23" pos="10152">
          <p15:clr>
            <a:srgbClr val="F26B43"/>
          </p15:clr>
        </p15:guide>
        <p15:guide id="24" pos="7136">
          <p15:clr>
            <a:srgbClr val="F26B43"/>
          </p15:clr>
        </p15:guide>
        <p15:guide id="25" pos="76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lumMod val="60000"/>
                <a:lumOff val="40000"/>
              </a:schemeClr>
            </a:gs>
            <a:gs pos="5000">
              <a:schemeClr val="accent1">
                <a:lumMod val="40000"/>
                <a:lumOff val="60000"/>
              </a:schemeClr>
            </a:gs>
            <a:gs pos="25000">
              <a:srgbClr val="FFFFFF"/>
            </a:gs>
          </a:gsLst>
          <a:lin ang="5400000" scaled="1"/>
        </a:gradFill>
        <a:effectLst/>
      </p:bgPr>
    </p:bg>
    <p:spTree>
      <p:nvGrpSpPr>
        <p:cNvPr id="1" name=""/>
        <p:cNvGrpSpPr/>
        <p:nvPr/>
      </p:nvGrpSpPr>
      <p:grpSpPr>
        <a:xfrm>
          <a:off x="0" y="0"/>
          <a:ext cx="0" cy="0"/>
          <a:chOff x="0" y="0"/>
          <a:chExt cx="0" cy="0"/>
        </a:xfrm>
      </p:grpSpPr>
      <p:pic>
        <p:nvPicPr>
          <p:cNvPr id="2" name="Picture 3" descr="C:\Users\JMA3214\Desktop\20130204160756\気象庁ロゴ\(大）気象庁ロゴマーク_濃い青_小.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6011" y="9180631"/>
            <a:ext cx="537600" cy="537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20176" y="9432001"/>
            <a:ext cx="2984960" cy="216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72741" y="9323264"/>
            <a:ext cx="1093394" cy="34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7" name="タイトル プレースホルダ 1"/>
          <p:cNvSpPr>
            <a:spLocks noGrp="1"/>
          </p:cNvSpPr>
          <p:nvPr>
            <p:ph type="title"/>
          </p:nvPr>
        </p:nvSpPr>
        <p:spPr bwMode="auto">
          <a:xfrm>
            <a:off x="650240" y="76447"/>
            <a:ext cx="11704320" cy="1625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8" name="テキスト プレースホルダ 2"/>
          <p:cNvSpPr>
            <a:spLocks noGrp="1"/>
          </p:cNvSpPr>
          <p:nvPr>
            <p:ph type="body" idx="1"/>
          </p:nvPr>
        </p:nvSpPr>
        <p:spPr bwMode="auto">
          <a:xfrm>
            <a:off x="650240" y="1702048"/>
            <a:ext cx="11704320" cy="7478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フッター プレースホルダ 4"/>
          <p:cNvSpPr>
            <a:spLocks noGrp="1"/>
          </p:cNvSpPr>
          <p:nvPr>
            <p:ph type="ftr" sz="quarter" idx="3"/>
          </p:nvPr>
        </p:nvSpPr>
        <p:spPr>
          <a:xfrm>
            <a:off x="5375875" y="9280489"/>
            <a:ext cx="6451917" cy="409646"/>
          </a:xfrm>
          <a:prstGeom prst="rect">
            <a:avLst/>
          </a:prstGeom>
        </p:spPr>
        <p:txBody>
          <a:bodyPr vert="horz" lIns="91440" tIns="45720" rIns="91440" bIns="45720" rtlCol="0" anchor="ctr"/>
          <a:lstStyle>
            <a:lvl1pPr algn="r" fontAlgn="auto">
              <a:spcBef>
                <a:spcPts val="0"/>
              </a:spcBef>
              <a:spcAft>
                <a:spcPts val="0"/>
              </a:spcAft>
              <a:defRPr sz="1707">
                <a:solidFill>
                  <a:schemeClr val="tx1">
                    <a:tint val="75000"/>
                  </a:schemeClr>
                </a:solidFill>
                <a:latin typeface="+mn-lt"/>
                <a:ea typeface="+mn-ea"/>
              </a:defRPr>
            </a:lvl1pPr>
          </a:lstStyle>
          <a:p>
            <a:endParaRPr kumimoji="1" lang="ja-JP" altLang="en-US"/>
          </a:p>
        </p:txBody>
      </p:sp>
      <p:sp>
        <p:nvSpPr>
          <p:cNvPr id="6" name="スライド番号プレースホルダ 5"/>
          <p:cNvSpPr>
            <a:spLocks noGrp="1"/>
          </p:cNvSpPr>
          <p:nvPr>
            <p:ph type="sldNum" sz="quarter" idx="4"/>
          </p:nvPr>
        </p:nvSpPr>
        <p:spPr>
          <a:xfrm>
            <a:off x="11930203" y="9280489"/>
            <a:ext cx="921702" cy="409646"/>
          </a:xfrm>
          <a:prstGeom prst="rect">
            <a:avLst/>
          </a:prstGeom>
        </p:spPr>
        <p:txBody>
          <a:bodyPr vert="horz" lIns="91440" tIns="45720" rIns="91440" bIns="45720" rtlCol="0" anchor="ctr"/>
          <a:lstStyle>
            <a:lvl1pPr algn="r" fontAlgn="auto">
              <a:spcBef>
                <a:spcPts val="0"/>
              </a:spcBef>
              <a:spcAft>
                <a:spcPts val="0"/>
              </a:spcAft>
              <a:defRPr sz="1707" b="1">
                <a:solidFill>
                  <a:schemeClr val="tx1">
                    <a:tint val="75000"/>
                  </a:schemeClr>
                </a:solidFill>
                <a:latin typeface="+mn-lt"/>
                <a:ea typeface="+mn-ea"/>
              </a:defRPr>
            </a:lvl1pPr>
          </a:lstStyle>
          <a:p>
            <a:fld id="{D2D8002D-B5B0-4BAC-B1F6-782DDCCE6D9C}" type="slidenum">
              <a:rPr kumimoji="1" lang="ja-JP" altLang="en-US" smtClean="0"/>
              <a:t>‹#›</a:t>
            </a:fld>
            <a:endParaRPr kumimoji="1" lang="ja-JP" altLang="en-US"/>
          </a:p>
        </p:txBody>
      </p:sp>
      <p:sp>
        <p:nvSpPr>
          <p:cNvPr id="10" name="正方形/長方形 9"/>
          <p:cNvSpPr/>
          <p:nvPr/>
        </p:nvSpPr>
        <p:spPr>
          <a:xfrm>
            <a:off x="595285" y="9215467"/>
            <a:ext cx="12409515" cy="65023"/>
          </a:xfrm>
          <a:prstGeom prst="rect">
            <a:avLst/>
          </a:prstGeom>
          <a:gradFill flip="none" rotWithShape="1">
            <a:gsLst>
              <a:gs pos="0">
                <a:srgbClr val="2B468D"/>
              </a:gs>
              <a:gs pos="20000">
                <a:schemeClr val="tx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048" tIns="65024" rIns="130048" bIns="65024"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2560"/>
          </a:p>
        </p:txBody>
      </p:sp>
    </p:spTree>
    <p:extLst>
      <p:ext uri="{BB962C8B-B14F-4D97-AF65-F5344CB8AC3E}">
        <p14:creationId xmlns:p14="http://schemas.microsoft.com/office/powerpoint/2010/main" val="25989333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hf hdr="0" ftr="0" dt="0"/>
  <p:txStyles>
    <p:titleStyle>
      <a:lvl1pPr algn="ctr" rtl="0" eaLnBrk="1" fontAlgn="base" hangingPunct="1">
        <a:spcBef>
          <a:spcPct val="0"/>
        </a:spcBef>
        <a:spcAft>
          <a:spcPct val="0"/>
        </a:spcAft>
        <a:defRPr kumimoji="1" sz="6258" kern="1200">
          <a:solidFill>
            <a:schemeClr val="tx2"/>
          </a:solidFill>
          <a:latin typeface="+mj-lt"/>
          <a:ea typeface="+mj-ea"/>
          <a:cs typeface="+mj-cs"/>
        </a:defRPr>
      </a:lvl1pPr>
      <a:lvl2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2pPr>
      <a:lvl3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3pPr>
      <a:lvl4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4pPr>
      <a:lvl5pPr algn="ctr" rtl="0" eaLnBrk="1" fontAlgn="base" hangingPunct="1">
        <a:spcBef>
          <a:spcPct val="0"/>
        </a:spcBef>
        <a:spcAft>
          <a:spcPct val="0"/>
        </a:spcAft>
        <a:defRPr kumimoji="1" sz="6258">
          <a:solidFill>
            <a:schemeClr val="tx2"/>
          </a:solidFill>
          <a:latin typeface="Calibri" pitchFamily="34" charset="0"/>
          <a:ea typeface="ＭＳ Ｐゴシック" charset="-128"/>
        </a:defRPr>
      </a:lvl5pPr>
      <a:lvl6pPr marL="650230" algn="ctr" rtl="0" eaLnBrk="1" fontAlgn="base" hangingPunct="1">
        <a:spcBef>
          <a:spcPct val="0"/>
        </a:spcBef>
        <a:spcAft>
          <a:spcPct val="0"/>
        </a:spcAft>
        <a:defRPr kumimoji="1" sz="6258">
          <a:solidFill>
            <a:schemeClr val="tx1"/>
          </a:solidFill>
          <a:latin typeface="Calibri" pitchFamily="34" charset="0"/>
          <a:ea typeface="ＭＳ Ｐゴシック" charset="-128"/>
        </a:defRPr>
      </a:lvl6pPr>
      <a:lvl7pPr marL="1300460" algn="ctr" rtl="0" eaLnBrk="1" fontAlgn="base" hangingPunct="1">
        <a:spcBef>
          <a:spcPct val="0"/>
        </a:spcBef>
        <a:spcAft>
          <a:spcPct val="0"/>
        </a:spcAft>
        <a:defRPr kumimoji="1" sz="6258">
          <a:solidFill>
            <a:schemeClr val="tx1"/>
          </a:solidFill>
          <a:latin typeface="Calibri" pitchFamily="34" charset="0"/>
          <a:ea typeface="ＭＳ Ｐゴシック" charset="-128"/>
        </a:defRPr>
      </a:lvl7pPr>
      <a:lvl8pPr marL="1950690" algn="ctr" rtl="0" eaLnBrk="1" fontAlgn="base" hangingPunct="1">
        <a:spcBef>
          <a:spcPct val="0"/>
        </a:spcBef>
        <a:spcAft>
          <a:spcPct val="0"/>
        </a:spcAft>
        <a:defRPr kumimoji="1" sz="6258">
          <a:solidFill>
            <a:schemeClr val="tx1"/>
          </a:solidFill>
          <a:latin typeface="Calibri" pitchFamily="34" charset="0"/>
          <a:ea typeface="ＭＳ Ｐゴシック" charset="-128"/>
        </a:defRPr>
      </a:lvl8pPr>
      <a:lvl9pPr marL="2600919" algn="ctr" rtl="0" eaLnBrk="1" fontAlgn="base" hangingPunct="1">
        <a:spcBef>
          <a:spcPct val="0"/>
        </a:spcBef>
        <a:spcAft>
          <a:spcPct val="0"/>
        </a:spcAft>
        <a:defRPr kumimoji="1" sz="6258">
          <a:solidFill>
            <a:schemeClr val="tx1"/>
          </a:solidFill>
          <a:latin typeface="Calibri" pitchFamily="34" charset="0"/>
          <a:ea typeface="ＭＳ Ｐゴシック" charset="-128"/>
        </a:defRPr>
      </a:lvl9pPr>
    </p:titleStyle>
    <p:bodyStyle>
      <a:lvl1pPr marL="487672" indent="-487672" algn="l" rtl="0" eaLnBrk="1" fontAlgn="base" hangingPunct="1">
        <a:spcBef>
          <a:spcPct val="20000"/>
        </a:spcBef>
        <a:spcAft>
          <a:spcPct val="0"/>
        </a:spcAft>
        <a:buFont typeface="Arial" pitchFamily="34" charset="0"/>
        <a:buChar char="•"/>
        <a:defRPr kumimoji="1" sz="4551" kern="1200">
          <a:solidFill>
            <a:schemeClr val="tx1"/>
          </a:solidFill>
          <a:latin typeface="+mn-lt"/>
          <a:ea typeface="+mn-ea"/>
          <a:cs typeface="+mn-cs"/>
        </a:defRPr>
      </a:lvl1pPr>
      <a:lvl2pPr marL="1056623" indent="-406394" algn="l" rtl="0" eaLnBrk="1" fontAlgn="base" hangingPunct="1">
        <a:spcBef>
          <a:spcPct val="20000"/>
        </a:spcBef>
        <a:spcAft>
          <a:spcPct val="0"/>
        </a:spcAft>
        <a:buFont typeface="Arial" pitchFamily="34" charset="0"/>
        <a:buChar char="–"/>
        <a:defRPr kumimoji="1" sz="3982" kern="1200">
          <a:solidFill>
            <a:schemeClr val="tx1"/>
          </a:solidFill>
          <a:latin typeface="+mn-lt"/>
          <a:ea typeface="+mn-ea"/>
          <a:cs typeface="+mn-cs"/>
        </a:defRPr>
      </a:lvl2pPr>
      <a:lvl3pPr marL="1625575" indent="-325115" algn="l" rtl="0" eaLnBrk="1" fontAlgn="base" hangingPunct="1">
        <a:spcBef>
          <a:spcPct val="20000"/>
        </a:spcBef>
        <a:spcAft>
          <a:spcPct val="0"/>
        </a:spcAft>
        <a:buFont typeface="Arial" pitchFamily="34" charset="0"/>
        <a:buChar char="•"/>
        <a:defRPr kumimoji="1" sz="3413" kern="1200">
          <a:solidFill>
            <a:schemeClr val="tx1"/>
          </a:solidFill>
          <a:latin typeface="+mn-lt"/>
          <a:ea typeface="+mn-ea"/>
          <a:cs typeface="+mn-cs"/>
        </a:defRPr>
      </a:lvl3pPr>
      <a:lvl4pPr marL="2275804" indent="-325115" algn="l" rtl="0" eaLnBrk="1" fontAlgn="base" hangingPunct="1">
        <a:spcBef>
          <a:spcPct val="20000"/>
        </a:spcBef>
        <a:spcAft>
          <a:spcPct val="0"/>
        </a:spcAft>
        <a:buFont typeface="Arial" pitchFamily="34" charset="0"/>
        <a:buChar char="–"/>
        <a:defRPr kumimoji="1" sz="2844" kern="1200">
          <a:solidFill>
            <a:schemeClr val="tx1"/>
          </a:solidFill>
          <a:latin typeface="+mn-lt"/>
          <a:ea typeface="+mn-ea"/>
          <a:cs typeface="+mn-cs"/>
        </a:defRPr>
      </a:lvl4pPr>
      <a:lvl5pPr marL="2926034" indent="-325115" algn="l" rtl="0" eaLnBrk="1" fontAlgn="base" hangingPunct="1">
        <a:spcBef>
          <a:spcPct val="20000"/>
        </a:spcBef>
        <a:spcAft>
          <a:spcPct val="0"/>
        </a:spcAft>
        <a:buFont typeface="Arial" pitchFamily="34" charset="0"/>
        <a:buChar char="»"/>
        <a:defRPr kumimoji="1"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kumimoji="1" sz="2844" kern="1200">
          <a:solidFill>
            <a:schemeClr val="tx1"/>
          </a:solidFill>
          <a:latin typeface="+mn-lt"/>
          <a:ea typeface="+mn-ea"/>
          <a:cs typeface="+mn-cs"/>
        </a:defRPr>
      </a:lvl9pPr>
    </p:bodyStyle>
    <p:otherStyle>
      <a:defPPr>
        <a:defRPr lang="ja-JP"/>
      </a:defPPr>
      <a:lvl1pPr marL="0" algn="l" defTabSz="1300460" rtl="0" eaLnBrk="1" latinLnBrk="0" hangingPunct="1">
        <a:defRPr kumimoji="1" sz="2560" kern="1200">
          <a:solidFill>
            <a:schemeClr val="tx1"/>
          </a:solidFill>
          <a:latin typeface="+mn-lt"/>
          <a:ea typeface="+mn-ea"/>
          <a:cs typeface="+mn-cs"/>
        </a:defRPr>
      </a:lvl1pPr>
      <a:lvl2pPr marL="650230" algn="l" defTabSz="1300460" rtl="0" eaLnBrk="1" latinLnBrk="0" hangingPunct="1">
        <a:defRPr kumimoji="1" sz="2560" kern="1200">
          <a:solidFill>
            <a:schemeClr val="tx1"/>
          </a:solidFill>
          <a:latin typeface="+mn-lt"/>
          <a:ea typeface="+mn-ea"/>
          <a:cs typeface="+mn-cs"/>
        </a:defRPr>
      </a:lvl2pPr>
      <a:lvl3pPr marL="1300460" algn="l" defTabSz="1300460" rtl="0" eaLnBrk="1" latinLnBrk="0" hangingPunct="1">
        <a:defRPr kumimoji="1" sz="2560" kern="1200">
          <a:solidFill>
            <a:schemeClr val="tx1"/>
          </a:solidFill>
          <a:latin typeface="+mn-lt"/>
          <a:ea typeface="+mn-ea"/>
          <a:cs typeface="+mn-cs"/>
        </a:defRPr>
      </a:lvl3pPr>
      <a:lvl4pPr marL="1950690" algn="l" defTabSz="1300460" rtl="0" eaLnBrk="1" latinLnBrk="0" hangingPunct="1">
        <a:defRPr kumimoji="1" sz="2560" kern="1200">
          <a:solidFill>
            <a:schemeClr val="tx1"/>
          </a:solidFill>
          <a:latin typeface="+mn-lt"/>
          <a:ea typeface="+mn-ea"/>
          <a:cs typeface="+mn-cs"/>
        </a:defRPr>
      </a:lvl4pPr>
      <a:lvl5pPr marL="2600919" algn="l" defTabSz="1300460" rtl="0" eaLnBrk="1" latinLnBrk="0" hangingPunct="1">
        <a:defRPr kumimoji="1" sz="2560" kern="1200">
          <a:solidFill>
            <a:schemeClr val="tx1"/>
          </a:solidFill>
          <a:latin typeface="+mn-lt"/>
          <a:ea typeface="+mn-ea"/>
          <a:cs typeface="+mn-cs"/>
        </a:defRPr>
      </a:lvl5pPr>
      <a:lvl6pPr marL="3251149" algn="l" defTabSz="1300460" rtl="0" eaLnBrk="1" latinLnBrk="0" hangingPunct="1">
        <a:defRPr kumimoji="1" sz="2560" kern="1200">
          <a:solidFill>
            <a:schemeClr val="tx1"/>
          </a:solidFill>
          <a:latin typeface="+mn-lt"/>
          <a:ea typeface="+mn-ea"/>
          <a:cs typeface="+mn-cs"/>
        </a:defRPr>
      </a:lvl6pPr>
      <a:lvl7pPr marL="3901379" algn="l" defTabSz="1300460" rtl="0" eaLnBrk="1" latinLnBrk="0" hangingPunct="1">
        <a:defRPr kumimoji="1" sz="2560" kern="1200">
          <a:solidFill>
            <a:schemeClr val="tx1"/>
          </a:solidFill>
          <a:latin typeface="+mn-lt"/>
          <a:ea typeface="+mn-ea"/>
          <a:cs typeface="+mn-cs"/>
        </a:defRPr>
      </a:lvl7pPr>
      <a:lvl8pPr marL="4551609" algn="l" defTabSz="1300460" rtl="0" eaLnBrk="1" latinLnBrk="0" hangingPunct="1">
        <a:defRPr kumimoji="1" sz="2560" kern="1200">
          <a:solidFill>
            <a:schemeClr val="tx1"/>
          </a:solidFill>
          <a:latin typeface="+mn-lt"/>
          <a:ea typeface="+mn-ea"/>
          <a:cs typeface="+mn-cs"/>
        </a:defRPr>
      </a:lvl8pPr>
      <a:lvl9pPr marL="5201839" algn="l" defTabSz="1300460" rtl="0" eaLnBrk="1" latinLnBrk="0" hangingPunct="1">
        <a:defRPr kumimoji="1" sz="25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2060"/>
            </a:gs>
            <a:gs pos="39999">
              <a:srgbClr val="85C2FF"/>
            </a:gs>
            <a:gs pos="70000">
              <a:srgbClr val="C4D6EB"/>
            </a:gs>
            <a:gs pos="100000">
              <a:srgbClr val="FFEBFA"/>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6D4167CE-FD97-8446-8658-D3DDAFD3E650}" type="datetime1">
              <a:rPr lang="en-US" smtClean="0"/>
              <a:t>4/15/24</a:t>
            </a:fld>
            <a:endParaRPr lang="en-US"/>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20107" y="9040143"/>
            <a:ext cx="3034453"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DD3FB308-0619-044A-A056-2B0AD7C7A65E}" type="slidenum">
              <a:rPr lang="en-US" smtClean="0"/>
              <a:t>‹#›</a:t>
            </a:fld>
            <a:endParaRPr lang="en-US"/>
          </a:p>
        </p:txBody>
      </p:sp>
    </p:spTree>
    <p:extLst>
      <p:ext uri="{BB962C8B-B14F-4D97-AF65-F5344CB8AC3E}">
        <p14:creationId xmlns:p14="http://schemas.microsoft.com/office/powerpoint/2010/main" val="360378833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ctr" defTabSz="1300460" rtl="0" eaLnBrk="1" latinLnBrk="0" hangingPunct="1">
        <a:spcBef>
          <a:spcPct val="0"/>
        </a:spcBef>
        <a:buNone/>
        <a:defRPr sz="6258" kern="1200">
          <a:solidFill>
            <a:schemeClr val="tx1"/>
          </a:solidFill>
          <a:latin typeface="+mj-lt"/>
          <a:ea typeface="+mj-ea"/>
          <a:cs typeface="+mj-cs"/>
        </a:defRPr>
      </a:lvl1pPr>
    </p:titleStyle>
    <p:bodyStyle>
      <a:lvl1pPr marL="487672" indent="-487672" algn="l" defTabSz="1300460" rtl="0" eaLnBrk="1" latinLnBrk="0" hangingPunct="1">
        <a:spcBef>
          <a:spcPct val="20000"/>
        </a:spcBef>
        <a:buFont typeface="Arial" panose="020B0604020202020204" pitchFamily="34" charset="0"/>
        <a:buChar char="•"/>
        <a:defRPr sz="4551" kern="1200">
          <a:solidFill>
            <a:schemeClr val="tx1"/>
          </a:solidFill>
          <a:latin typeface="+mn-lt"/>
          <a:ea typeface="+mn-ea"/>
          <a:cs typeface="+mn-cs"/>
        </a:defRPr>
      </a:lvl1pPr>
      <a:lvl2pPr marL="1056623" indent="-406394" algn="l" defTabSz="1300460" rtl="0" eaLnBrk="1" latinLnBrk="0" hangingPunct="1">
        <a:spcBef>
          <a:spcPct val="20000"/>
        </a:spcBef>
        <a:buFont typeface="Arial" panose="020B0604020202020204" pitchFamily="34" charset="0"/>
        <a:buChar char="–"/>
        <a:defRPr sz="3982" kern="1200">
          <a:solidFill>
            <a:schemeClr val="tx1"/>
          </a:solidFill>
          <a:latin typeface="+mn-lt"/>
          <a:ea typeface="+mn-ea"/>
          <a:cs typeface="+mn-cs"/>
        </a:defRPr>
      </a:lvl2pPr>
      <a:lvl3pPr marL="1625575" indent="-325115" algn="l" defTabSz="1300460" rtl="0" eaLnBrk="1" latinLnBrk="0" hangingPunct="1">
        <a:spcBef>
          <a:spcPct val="20000"/>
        </a:spcBef>
        <a:buFont typeface="Arial" panose="020B0604020202020204" pitchFamily="34" charset="0"/>
        <a:buChar char="•"/>
        <a:defRPr sz="3413" kern="1200">
          <a:solidFill>
            <a:schemeClr val="tx1"/>
          </a:solidFill>
          <a:latin typeface="+mn-lt"/>
          <a:ea typeface="+mn-ea"/>
          <a:cs typeface="+mn-cs"/>
        </a:defRPr>
      </a:lvl3pPr>
      <a:lvl4pPr marL="227580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4pPr>
      <a:lvl5pPr marL="292603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fiorino@g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enkiman/superBT-V04" TargetMode="External"/><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tenkiman/superBT-V04/"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jtdiag.wxmap2.com/" TargetMode="External"/><Relationship Id="rId3" Type="http://schemas.openxmlformats.org/officeDocument/2006/relationships/hyperlink" Target="https://github.com/tenkiman/superBT-V04/releases/tag/V04.01" TargetMode="External"/><Relationship Id="rId7" Type="http://schemas.openxmlformats.org/officeDocument/2006/relationships/hyperlink" Target="https://maps.wxmap2.com/" TargetMode="External"/><Relationship Id="rId2" Type="http://schemas.openxmlformats.org/officeDocument/2006/relationships/hyperlink" Target="https://github.com/tenkiman/superBT-V04" TargetMode="External"/><Relationship Id="rId1" Type="http://schemas.openxmlformats.org/officeDocument/2006/relationships/slideLayout" Target="../slideLayouts/slideLayout1.xml"/><Relationship Id="rId6" Type="http://schemas.openxmlformats.org/officeDocument/2006/relationships/hyperlink" Target="https://surperbt.blogspot.com/" TargetMode="External"/><Relationship Id="rId5" Type="http://schemas.openxmlformats.org/officeDocument/2006/relationships/hyperlink" Target="https://surperbt.blogspot.com/2023/12/intro-to-superbt.html" TargetMode="External"/><Relationship Id="rId4" Type="http://schemas.openxmlformats.org/officeDocument/2006/relationships/hyperlink" Target="https://github.com/tenkiman/superBT-V04/blob/main/docs/README-sbt-v04.md" TargetMode="External"/><Relationship Id="rId9" Type="http://schemas.openxmlformats.org/officeDocument/2006/relationships/hyperlink" Target="https://tcgen.wxmap2.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
          <p:cNvSpPr>
            <a:spLocks noGrp="1" noChangeArrowheads="1"/>
          </p:cNvSpPr>
          <p:nvPr>
            <p:ph type="title"/>
          </p:nvPr>
        </p:nvSpPr>
        <p:spPr>
          <a:xfrm>
            <a:off x="-101600" y="0"/>
            <a:ext cx="13106400" cy="8686800"/>
          </a:xfrm>
        </p:spPr>
        <p:txBody>
          <a:bodyPr/>
          <a:lstStyle/>
          <a:p>
            <a:pPr eaLnBrk="1" hangingPunct="1">
              <a:defRPr/>
            </a:pPr>
            <a:br>
              <a:rPr lang="en-US" sz="4800" dirty="0">
                <a:solidFill>
                  <a:srgbClr val="191919"/>
                </a:solidFill>
              </a:rPr>
            </a:br>
            <a:r>
              <a:rPr lang="en-US" sz="4800" dirty="0">
                <a:solidFill>
                  <a:srgbClr val="191919"/>
                </a:solidFill>
              </a:rPr>
              <a:t> </a:t>
            </a:r>
            <a:br>
              <a:rPr lang="en-US" sz="4800" dirty="0">
                <a:solidFill>
                  <a:srgbClr val="191919"/>
                </a:solidFill>
              </a:rPr>
            </a:br>
            <a:br>
              <a:rPr lang="en-US" sz="4800" dirty="0">
                <a:solidFill>
                  <a:srgbClr val="191919"/>
                </a:solidFill>
              </a:rPr>
            </a:br>
            <a:r>
              <a:rPr lang="en-US" sz="4800" dirty="0">
                <a:solidFill>
                  <a:srgbClr val="191919"/>
                </a:solidFill>
              </a:rPr>
              <a:t>A ‘</a:t>
            </a:r>
            <a:r>
              <a:rPr lang="en-US" sz="4800" dirty="0" err="1">
                <a:solidFill>
                  <a:srgbClr val="191919"/>
                </a:solidFill>
              </a:rPr>
              <a:t>superBT</a:t>
            </a:r>
            <a:r>
              <a:rPr lang="en-US" sz="4800" dirty="0">
                <a:solidFill>
                  <a:srgbClr val="191919"/>
                </a:solidFill>
              </a:rPr>
              <a:t>’ for TC Operations &amp; Research</a:t>
            </a:r>
            <a:br>
              <a:rPr lang="en-US" sz="4800" dirty="0">
                <a:solidFill>
                  <a:srgbClr val="191919"/>
                </a:solidFill>
              </a:rPr>
            </a:br>
            <a:br>
              <a:rPr lang="en-US" sz="2400" dirty="0">
                <a:solidFill>
                  <a:srgbClr val="191919"/>
                </a:solidFill>
              </a:rPr>
            </a:br>
            <a:r>
              <a:rPr lang="en-US" sz="3200" dirty="0">
                <a:solidFill>
                  <a:schemeClr val="tx1"/>
                </a:solidFill>
                <a:latin typeface="Gill Sans MT" panose="020B0502020104020203" pitchFamily="34" charset="0"/>
                <a:ea typeface="ヒラギノ角ゴ ProN W3" charset="0"/>
                <a:cs typeface="ヒラギノ角ゴ ProN W3" charset="0"/>
              </a:rPr>
              <a:t>Mike Fiorino</a:t>
            </a:r>
            <a:br>
              <a:rPr lang="en-US" sz="3200" dirty="0">
                <a:solidFill>
                  <a:schemeClr val="tx1"/>
                </a:solidFill>
                <a:latin typeface="Gill Sans MT" panose="020B0502020104020203" pitchFamily="34" charset="0"/>
                <a:ea typeface="ヒラギノ角ゴ ProN W3" charset="0"/>
                <a:cs typeface="ヒラギノ角ゴ ProN W3" charset="0"/>
              </a:rPr>
            </a:br>
            <a:r>
              <a:rPr lang="en-US" sz="2000" dirty="0">
                <a:solidFill>
                  <a:schemeClr val="tx1"/>
                </a:solidFill>
                <a:latin typeface="Gill Sans MT" panose="020B0502020104020203" pitchFamily="34" charset="0"/>
                <a:ea typeface="ヒラギノ角ゴ ProN W3" charset="0"/>
                <a:cs typeface="ヒラギノ角ゴ ProN W3" charset="0"/>
              </a:rPr>
              <a:t>Commander, United States Navy (retired)</a:t>
            </a:r>
            <a:br>
              <a:rPr lang="en-US" sz="2000" dirty="0">
                <a:solidFill>
                  <a:schemeClr val="tx1"/>
                </a:solidFill>
                <a:latin typeface="Gill Sans MT" panose="020B0502020104020203" pitchFamily="34" charset="0"/>
                <a:ea typeface="ヒラギノ角ゴ ProN W3" charset="0"/>
                <a:cs typeface="ヒラギノ角ゴ ProN W3" charset="0"/>
              </a:rPr>
            </a:br>
            <a:r>
              <a:rPr lang="en-US" sz="2000" dirty="0">
                <a:solidFill>
                  <a:schemeClr val="tx1"/>
                </a:solidFill>
                <a:latin typeface="Gill Sans MT" panose="020B0502020104020203" pitchFamily="34" charset="0"/>
                <a:ea typeface="ヒラギノ角ゴ ProN W3" charset="0"/>
                <a:cs typeface="ヒラギノ角ゴ ProN W3" charset="0"/>
              </a:rPr>
              <a:t>B.S. (</a:t>
            </a:r>
            <a:r>
              <a:rPr lang="ja-JP" altLang="en-US" sz="2000">
                <a:solidFill>
                  <a:schemeClr val="tx1"/>
                </a:solidFill>
                <a:latin typeface="Gill Sans MT" panose="020B0502020104020203" pitchFamily="34" charset="0"/>
                <a:ea typeface="ヒラギノ角ゴ ProN W3" charset="0"/>
                <a:cs typeface="ヒラギノ角ゴ ProN W3" charset="0"/>
              </a:rPr>
              <a:t>’</a:t>
            </a:r>
            <a:r>
              <a:rPr lang="en-US" sz="2000" dirty="0">
                <a:solidFill>
                  <a:schemeClr val="tx1"/>
                </a:solidFill>
                <a:latin typeface="Gill Sans MT" panose="020B0502020104020203" pitchFamily="34" charset="0"/>
                <a:ea typeface="ヒラギノ角ゴ ProN W3" charset="0"/>
                <a:cs typeface="ヒラギノ角ゴ ProN W3" charset="0"/>
              </a:rPr>
              <a:t>75 PSU), M.S. (</a:t>
            </a:r>
            <a:r>
              <a:rPr lang="ja-JP" altLang="en-US" sz="2000">
                <a:solidFill>
                  <a:schemeClr val="tx1"/>
                </a:solidFill>
                <a:latin typeface="Gill Sans MT" panose="020B0502020104020203" pitchFamily="34" charset="0"/>
                <a:ea typeface="ヒラギノ角ゴ ProN W3" charset="0"/>
                <a:cs typeface="ヒラギノ角ゴ ProN W3" charset="0"/>
              </a:rPr>
              <a:t>’</a:t>
            </a:r>
            <a:r>
              <a:rPr lang="en-US" sz="2000" dirty="0">
                <a:solidFill>
                  <a:schemeClr val="tx1"/>
                </a:solidFill>
                <a:latin typeface="Gill Sans MT" panose="020B0502020104020203" pitchFamily="34" charset="0"/>
                <a:ea typeface="ヒラギノ角ゴ ProN W3" charset="0"/>
                <a:cs typeface="ヒラギノ角ゴ ProN W3" charset="0"/>
              </a:rPr>
              <a:t>78 PSU), Ph.D. (</a:t>
            </a:r>
            <a:r>
              <a:rPr lang="ja-JP" altLang="en-US" sz="2000">
                <a:solidFill>
                  <a:schemeClr val="tx1"/>
                </a:solidFill>
                <a:latin typeface="Gill Sans MT" panose="020B0502020104020203" pitchFamily="34" charset="0"/>
                <a:ea typeface="ヒラギノ角ゴ ProN W3" charset="0"/>
                <a:cs typeface="ヒラギノ角ゴ ProN W3" charset="0"/>
              </a:rPr>
              <a:t>’</a:t>
            </a:r>
            <a:r>
              <a:rPr lang="en-US" sz="2000" dirty="0">
                <a:solidFill>
                  <a:schemeClr val="tx1"/>
                </a:solidFill>
                <a:latin typeface="Gill Sans MT" panose="020B0502020104020203" pitchFamily="34" charset="0"/>
                <a:ea typeface="ヒラギノ角ゴ ProN W3" charset="0"/>
                <a:cs typeface="ヒラギノ角ゴ ProN W3" charset="0"/>
              </a:rPr>
              <a:t>87 NPS) all in Meteorology</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2400" b="1" dirty="0">
                <a:solidFill>
                  <a:schemeClr val="tx1"/>
                </a:solidFill>
                <a:latin typeface="Gill Sans MT" panose="020B0502020104020203" pitchFamily="34" charset="0"/>
                <a:ea typeface="ヒラギノ角ゴ ProN W3" charset="0"/>
                <a:cs typeface="Courier New" charset="0"/>
                <a:hlinkClick r:id="rId3"/>
              </a:rPr>
              <a:t>mfiorino@gmu.edu</a:t>
            </a:r>
            <a:br>
              <a:rPr lang="en-US" sz="24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r>
              <a:rPr lang="en-US" sz="2000" b="1" dirty="0">
                <a:solidFill>
                  <a:schemeClr val="tx1"/>
                </a:solidFill>
                <a:latin typeface="Gill Sans MT" panose="020B0502020104020203" pitchFamily="34" charset="0"/>
                <a:ea typeface="ヒラギノ角ゴ ProN W3" charset="0"/>
                <a:cs typeface="Courier New" charset="0"/>
              </a:rPr>
              <a:t>George Mason University VA</a:t>
            </a:r>
            <a:br>
              <a:rPr lang="en-US" sz="2000" b="1" dirty="0">
                <a:solidFill>
                  <a:schemeClr val="tx1"/>
                </a:solidFill>
                <a:latin typeface="Gill Sans MT" panose="020B0502020104020203" pitchFamily="34" charset="0"/>
                <a:ea typeface="ヒラギノ角ゴ ProN W3" charset="0"/>
                <a:cs typeface="Courier New" charset="0"/>
              </a:rPr>
            </a:br>
            <a:r>
              <a:rPr lang="en-US" sz="2000" b="1" dirty="0">
                <a:solidFill>
                  <a:schemeClr val="accent6">
                    <a:lumMod val="75000"/>
                  </a:schemeClr>
                </a:solidFill>
                <a:latin typeface="Gill Sans MT" panose="020B0502020104020203" pitchFamily="34" charset="0"/>
                <a:ea typeface="ヒラギノ角ゴ ProN W3" charset="0"/>
                <a:cs typeface="Courier New" charset="0"/>
              </a:rPr>
              <a:t>AORI University of Tokyo, </a:t>
            </a:r>
            <a:r>
              <a:rPr lang="en-US" sz="2000" b="1" dirty="0" err="1">
                <a:solidFill>
                  <a:schemeClr val="accent6">
                    <a:lumMod val="75000"/>
                  </a:schemeClr>
                </a:solidFill>
                <a:latin typeface="Gill Sans MT" panose="020B0502020104020203" pitchFamily="34" charset="0"/>
                <a:ea typeface="ヒラギノ角ゴ ProN W3" charset="0"/>
                <a:cs typeface="Courier New" charset="0"/>
              </a:rPr>
              <a:t>柏のは</a:t>
            </a:r>
            <a:br>
              <a:rPr lang="en-US" sz="2000" b="1" dirty="0">
                <a:solidFill>
                  <a:schemeClr val="tx1"/>
                </a:solidFill>
                <a:latin typeface="Gill Sans MT" panose="020B0502020104020203" pitchFamily="34" charset="0"/>
                <a:ea typeface="ヒラギノ角ゴ ProN W3" charset="0"/>
                <a:cs typeface="Courier New" charset="0"/>
              </a:rPr>
            </a:br>
            <a:r>
              <a:rPr lang="en-US" sz="1800" b="1" i="1" dirty="0">
                <a:solidFill>
                  <a:srgbClr val="FF0000"/>
                </a:solidFill>
                <a:latin typeface="Gill Sans MT" panose="020B0502020104020203" pitchFamily="34" charset="0"/>
                <a:ea typeface="ヒラギノ角ゴ ProN W3" charset="0"/>
                <a:cs typeface="ヒラギノ角ゴ ProN W3" charset="0"/>
              </a:rPr>
              <a:t>University of Colorado Boulder CO </a:t>
            </a:r>
            <a:br>
              <a:rPr lang="en-US" sz="2400" b="1" dirty="0">
                <a:latin typeface="Gill Sans MT" panose="020B0502020104020203" pitchFamily="34" charset="0"/>
                <a:ea typeface="ヒラギノ角ゴ ProN W3" charset="0"/>
                <a:cs typeface="ヒラギノ角ゴ ProN W3" charset="0"/>
              </a:rPr>
            </a:br>
            <a:r>
              <a:rPr lang="en-US" sz="2000" b="1" dirty="0">
                <a:latin typeface="Gill Sans MT" panose="020B0502020104020203" pitchFamily="34" charset="0"/>
                <a:ea typeface="ヒラギノ角ゴ ProN W3" charset="0"/>
                <a:cs typeface="ヒラギノ角ゴ ProN W3" charset="0"/>
              </a:rPr>
              <a:t> </a:t>
            </a:r>
            <a:r>
              <a:rPr lang="en-US" sz="1800" b="1" i="1" dirty="0">
                <a:solidFill>
                  <a:srgbClr val="FF0000"/>
                </a:solidFill>
                <a:latin typeface="Gill Sans MT" panose="020B0502020104020203" pitchFamily="34" charset="0"/>
                <a:ea typeface="ヒラギノ角ゴ ProN W3" charset="0"/>
                <a:cs typeface="ヒラギノ角ゴ ProN W3" charset="0"/>
              </a:rPr>
              <a:t>Earth System Research Laboratory, Boulder CO </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1800" b="1" i="1" dirty="0">
                <a:solidFill>
                  <a:srgbClr val="FF0000"/>
                </a:solidFill>
                <a:latin typeface="Gill Sans MT" panose="020B0502020104020203" pitchFamily="34" charset="0"/>
                <a:ea typeface="ヒラギノ角ゴ ProN W3" charset="0"/>
                <a:cs typeface="ヒラギノ角ゴ ProN W3" charset="0"/>
              </a:rPr>
              <a:t>National Hurricane Center, Miami FL</a:t>
            </a:r>
            <a:br>
              <a:rPr lang="en-US" sz="1800" b="1" i="1" dirty="0">
                <a:solidFill>
                  <a:srgbClr val="FF0000"/>
                </a:solidFill>
                <a:latin typeface="Gill Sans MT" panose="020B0502020104020203" pitchFamily="34" charset="0"/>
                <a:ea typeface="ヒラギノ角ゴ ProN W6" charset="0"/>
                <a:cs typeface="ヒラギノ角ゴ ProN W6" charset="0"/>
              </a:rPr>
            </a:br>
            <a:r>
              <a:rPr lang="en-US" sz="1800" b="1" i="1" dirty="0">
                <a:solidFill>
                  <a:srgbClr val="FF0000"/>
                </a:solidFill>
                <a:latin typeface="Gill Sans MT" panose="020B0502020104020203" pitchFamily="34" charset="0"/>
                <a:ea typeface="ヒラギノ角ゴ ProN W3" charset="0"/>
                <a:cs typeface="ヒラギノ角ゴ ProN W3" charset="0"/>
              </a:rPr>
              <a:t>Joint Typhoon Warning Center, Pearl Harbor HI</a:t>
            </a:r>
            <a:br>
              <a:rPr lang="en-US" sz="1800" b="1" i="1" dirty="0">
                <a:solidFill>
                  <a:srgbClr val="FF0000"/>
                </a:solidFill>
                <a:latin typeface="Gill Sans MT" panose="020B0502020104020203" pitchFamily="34" charset="0"/>
                <a:ea typeface="ヒラギノ角ゴ ProN W6" charset="0"/>
                <a:cs typeface="ヒラギノ角ゴ ProN W6" charset="0"/>
              </a:rPr>
            </a:br>
            <a:r>
              <a:rPr lang="en-US" sz="1800" dirty="0">
                <a:solidFill>
                  <a:schemeClr val="tx1"/>
                </a:solidFill>
                <a:latin typeface="Gill Sans MT" panose="020B0502020104020203" pitchFamily="34" charset="0"/>
                <a:ea typeface="ヒラギノ角ゴ ProN W3" charset="0"/>
                <a:cs typeface="ヒラギノ角ゴ ProN W3" charset="0"/>
              </a:rPr>
              <a:t>Lawrence Livermore National Laboratory, Livermore CA</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2000" b="1" i="1" dirty="0">
                <a:solidFill>
                  <a:srgbClr val="FF0000"/>
                </a:solidFill>
                <a:latin typeface="Gill Sans MT" panose="020B0502020104020203" pitchFamily="34" charset="0"/>
                <a:ea typeface="ヒラギノ角ゴ ProN W3" charset="0"/>
                <a:cs typeface="ヒラギノ角ゴ ProN W3" charset="0"/>
              </a:rPr>
              <a:t>European Centre for Medium-Range Weather Forecasts, </a:t>
            </a:r>
            <a:r>
              <a:rPr lang="en-US" sz="2000" b="1" i="1" dirty="0" err="1">
                <a:solidFill>
                  <a:srgbClr val="FF0000"/>
                </a:solidFill>
                <a:latin typeface="Gill Sans MT" panose="020B0502020104020203" pitchFamily="34" charset="0"/>
                <a:ea typeface="ヒラギノ角ゴ ProN W3" charset="0"/>
                <a:cs typeface="ヒラギノ角ゴ ProN W3" charset="0"/>
              </a:rPr>
              <a:t>Shinfield</a:t>
            </a:r>
            <a:r>
              <a:rPr lang="en-US" sz="2000" b="1" i="1" dirty="0">
                <a:solidFill>
                  <a:srgbClr val="FF0000"/>
                </a:solidFill>
                <a:latin typeface="Gill Sans MT" panose="020B0502020104020203" pitchFamily="34" charset="0"/>
                <a:ea typeface="ヒラギノ角ゴ ProN W3" charset="0"/>
                <a:cs typeface="ヒラギノ角ゴ ProN W3" charset="0"/>
              </a:rPr>
              <a:t> Park, </a:t>
            </a:r>
            <a:r>
              <a:rPr lang="en-US" sz="2000" b="1" i="1" dirty="0" err="1">
                <a:solidFill>
                  <a:srgbClr val="FF0000"/>
                </a:solidFill>
                <a:latin typeface="Gill Sans MT" panose="020B0502020104020203" pitchFamily="34" charset="0"/>
                <a:ea typeface="ヒラギノ角ゴ ProN W3" charset="0"/>
                <a:cs typeface="ヒラギノ角ゴ ProN W3" charset="0"/>
              </a:rPr>
              <a:t>Berskshire</a:t>
            </a:r>
            <a:r>
              <a:rPr lang="en-US" sz="2000" b="1" i="1" dirty="0">
                <a:solidFill>
                  <a:srgbClr val="FF0000"/>
                </a:solidFill>
                <a:latin typeface="Gill Sans MT" panose="020B0502020104020203" pitchFamily="34" charset="0"/>
                <a:ea typeface="ヒラギノ角ゴ ProN W3" charset="0"/>
                <a:cs typeface="ヒラギノ角ゴ ProN W3" charset="0"/>
              </a:rPr>
              <a:t>, UK</a:t>
            </a:r>
            <a:br>
              <a:rPr lang="en-US" sz="2000" b="1" i="1" dirty="0">
                <a:solidFill>
                  <a:srgbClr val="FF0000"/>
                </a:solidFill>
                <a:latin typeface="Gill Sans MT" panose="020B0502020104020203" pitchFamily="34" charset="0"/>
                <a:ea typeface="ヒラギノ角ゴ ProN W6" charset="0"/>
                <a:cs typeface="ヒラギノ角ゴ ProN W6" charset="0"/>
              </a:rPr>
            </a:br>
            <a:r>
              <a:rPr lang="en-US" sz="1800" dirty="0">
                <a:solidFill>
                  <a:schemeClr val="tx1"/>
                </a:solidFill>
                <a:latin typeface="Gill Sans MT" panose="020B0502020104020203" pitchFamily="34" charset="0"/>
                <a:ea typeface="ヒラギノ角ゴ ProN W6" charset="0"/>
                <a:cs typeface="ヒラギノ角ゴ ProN W6" charset="0"/>
              </a:rPr>
              <a:t>Meteorological Research Institute – </a:t>
            </a:r>
            <a:r>
              <a:rPr lang="en-US" sz="1800" dirty="0">
                <a:solidFill>
                  <a:schemeClr val="tx1"/>
                </a:solidFill>
                <a:latin typeface="Gill Sans MT" panose="020B0502020104020203" pitchFamily="34" charset="0"/>
                <a:ea typeface="ヒラギノ角ゴ ProN W3" charset="0"/>
                <a:cs typeface="ヒラギノ角ゴ ProN W3" charset="0"/>
              </a:rPr>
              <a:t>Japan Meteorological Agency, Tsukuba JAPAN</a:t>
            </a:r>
            <a:br>
              <a:rPr lang="en-US" sz="1800" dirty="0">
                <a:solidFill>
                  <a:schemeClr val="tx1"/>
                </a:solidFill>
                <a:latin typeface="Gill Sans MT" panose="020B0502020104020203" pitchFamily="34" charset="0"/>
                <a:ea typeface="ヒラギノ角ゴ ProN W6" charset="0"/>
                <a:cs typeface="ヒラギノ角ゴ ProN W6" charset="0"/>
              </a:rPr>
            </a:br>
            <a:r>
              <a:rPr lang="en-US" sz="1800" dirty="0">
                <a:solidFill>
                  <a:schemeClr val="tx1"/>
                </a:solidFill>
                <a:latin typeface="Gill Sans MT" panose="020B0502020104020203" pitchFamily="34" charset="0"/>
                <a:ea typeface="ヒラギノ角ゴ ProN W3" charset="0"/>
                <a:cs typeface="ヒラギノ角ゴ ProN W3" charset="0"/>
              </a:rPr>
              <a:t>Space and Naval Warfare Systems Command,  Arlington VA</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1800" dirty="0">
                <a:solidFill>
                  <a:schemeClr val="tx1"/>
                </a:solidFill>
                <a:latin typeface="Gill Sans MT" panose="020B0502020104020203" pitchFamily="34" charset="0"/>
                <a:ea typeface="ヒラギノ角ゴ ProN W3" charset="0"/>
                <a:cs typeface="ヒラギノ角ゴ ProN W3" charset="0"/>
              </a:rPr>
              <a:t>NASA Goddard Space Flight Center, Greenbelt MD</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1800" b="1" i="1" dirty="0">
                <a:solidFill>
                  <a:srgbClr val="FF0000"/>
                </a:solidFill>
                <a:latin typeface="Gill Sans MT" panose="020B0502020104020203" pitchFamily="34" charset="0"/>
                <a:ea typeface="ヒラギノ角ゴ ProN W3" charset="0"/>
                <a:cs typeface="ヒラギノ角ゴ ProN W3" charset="0"/>
              </a:rPr>
              <a:t>National Centers for Environmental Prediction, Camp Springs MD</a:t>
            </a:r>
            <a:br>
              <a:rPr lang="en-US" sz="1800" b="1" i="1" dirty="0">
                <a:solidFill>
                  <a:srgbClr val="FF0000"/>
                </a:solidFill>
                <a:latin typeface="Gill Sans MT" panose="020B0502020104020203" pitchFamily="34" charset="0"/>
                <a:ea typeface="ヒラギノ角ゴ ProN W6" charset="0"/>
                <a:cs typeface="ヒラギノ角ゴ ProN W6" charset="0"/>
              </a:rPr>
            </a:br>
            <a:r>
              <a:rPr lang="en-US" sz="1800" b="1" i="1" dirty="0">
                <a:solidFill>
                  <a:srgbClr val="FF0000"/>
                </a:solidFill>
                <a:latin typeface="Gill Sans MT" panose="020B0502020104020203" pitchFamily="34" charset="0"/>
                <a:ea typeface="ヒラギノ角ゴ ProN W3" charset="0"/>
                <a:cs typeface="ヒラギノ角ゴ ProN W3" charset="0"/>
              </a:rPr>
              <a:t>Naval Postgraduate School, Monterey CA</a:t>
            </a:r>
            <a:br>
              <a:rPr lang="en-US" sz="1800" dirty="0">
                <a:solidFill>
                  <a:schemeClr val="tx1"/>
                </a:solidFill>
                <a:latin typeface="Gill Sans MT" panose="020B0502020104020203" pitchFamily="34" charset="0"/>
                <a:ea typeface="ヒラギノ角ゴ ProN W3" charset="0"/>
                <a:cs typeface="ヒラギノ角ゴ ProN W3" charset="0"/>
              </a:rPr>
            </a:br>
            <a:r>
              <a:rPr lang="en-US" sz="1800" b="1" i="1" dirty="0">
                <a:solidFill>
                  <a:srgbClr val="FF0000"/>
                </a:solidFill>
                <a:latin typeface="Gill Sans MT" panose="020B0502020104020203" pitchFamily="34" charset="0"/>
                <a:ea typeface="ヒラギノ角ゴ ProN W3" charset="0"/>
                <a:cs typeface="ヒラギノ角ゴ ProN W3" charset="0"/>
              </a:rPr>
              <a:t>Fleet Numerical Meteorology and Oceanography Center, Monterey CA</a:t>
            </a:r>
            <a:br>
              <a:rPr lang="en-US" sz="1800" b="1" i="1" dirty="0">
                <a:solidFill>
                  <a:srgbClr val="FF0000"/>
                </a:solidFill>
                <a:latin typeface="Gill Sans MT" panose="020B0502020104020203" pitchFamily="34" charset="0"/>
                <a:ea typeface="ヒラギノ角ゴ ProN W6" charset="0"/>
                <a:cs typeface="ヒラギノ角ゴ ProN W6" charset="0"/>
              </a:rPr>
            </a:br>
            <a:r>
              <a:rPr lang="en-US" sz="1800" b="1" i="1" dirty="0">
                <a:solidFill>
                  <a:srgbClr val="FF0000"/>
                </a:solidFill>
                <a:latin typeface="Gill Sans MT" panose="020B0502020104020203" pitchFamily="34" charset="0"/>
                <a:ea typeface="ヒラギノ角ゴ ProN W3" charset="0"/>
                <a:cs typeface="ヒラギノ角ゴ ProN W3" charset="0"/>
              </a:rPr>
              <a:t>Naval Research Laboratory, Monterey CA</a:t>
            </a:r>
            <a:br>
              <a:rPr lang="en-US" sz="1800" b="1" i="1" dirty="0">
                <a:solidFill>
                  <a:srgbClr val="FF0000"/>
                </a:solidFill>
                <a:latin typeface="Gill Sans MT" panose="020B0502020104020203" pitchFamily="34" charset="0"/>
                <a:ea typeface="ヒラギノ角ゴ ProN W3" charset="0"/>
                <a:cs typeface="ヒラギノ角ゴ ProN W3" charset="0"/>
              </a:rPr>
            </a:br>
            <a:r>
              <a:rPr lang="en-US" sz="1800" b="1" i="1" dirty="0">
                <a:solidFill>
                  <a:srgbClr val="FF0000"/>
                </a:solidFill>
                <a:latin typeface="Gill Sans MT" panose="020B0502020104020203" pitchFamily="34" charset="0"/>
                <a:ea typeface="ヒラギノ角ゴ ProN W3" charset="0"/>
                <a:cs typeface="ヒラギノ角ゴ ProN W3" charset="0"/>
              </a:rPr>
              <a:t>Atlantic Oceanographic and Meteorological Laboratory, Miami FL</a:t>
            </a:r>
            <a:br>
              <a:rPr lang="en-US" sz="1600" dirty="0">
                <a:solidFill>
                  <a:schemeClr val="tx1"/>
                </a:solidFill>
                <a:latin typeface="Gill Sans MT" panose="020B0502020104020203" pitchFamily="34" charset="0"/>
                <a:ea typeface="ヒラギノ角ゴ ProN W3" charset="0"/>
                <a:cs typeface="ヒラギノ角ゴ ProN W3" charset="0"/>
              </a:rPr>
            </a:br>
            <a:r>
              <a:rPr lang="en-US" sz="1800" b="1" i="1" dirty="0">
                <a:solidFill>
                  <a:srgbClr val="FF0000"/>
                </a:solidFill>
                <a:latin typeface="Gill Sans MT" panose="020B0502020104020203" pitchFamily="34" charset="0"/>
                <a:ea typeface="ヒラギノ角ゴ ProN W3" charset="0"/>
                <a:cs typeface="ヒラギノ角ゴ ProN W3" charset="0"/>
              </a:rPr>
              <a:t>Pennsylvania State University, University Park PA</a:t>
            </a: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2000" b="1" dirty="0">
                <a:solidFill>
                  <a:schemeClr val="tx1"/>
                </a:solidFill>
                <a:latin typeface="Gill Sans MT" panose="020B0502020104020203" pitchFamily="34" charset="0"/>
                <a:ea typeface="ヒラギノ角ゴ ProN W3" charset="0"/>
                <a:cs typeface="Courier New" charset="0"/>
              </a:rPr>
            </a:br>
            <a:br>
              <a:rPr lang="en-US" sz="1600" dirty="0">
                <a:solidFill>
                  <a:schemeClr val="tx1"/>
                </a:solidFill>
                <a:latin typeface="Gill Sans MT" panose="020B0502020104020203" pitchFamily="34" charset="0"/>
                <a:ea typeface="ヒラギノ角ゴ ProN W3" charset="0"/>
                <a:cs typeface="ヒラギノ角ゴ ProN W3" charset="0"/>
              </a:rPr>
            </a:br>
            <a:br>
              <a:rPr lang="en-US" sz="1600" dirty="0">
                <a:solidFill>
                  <a:schemeClr val="tx1"/>
                </a:solidFill>
                <a:latin typeface="Gill Sans MT" panose="020B0502020104020203" pitchFamily="34" charset="0"/>
                <a:ea typeface="ヒラギノ角ゴ ProN W3" charset="0"/>
                <a:cs typeface="ヒラギノ角ゴ ProN W3" charset="0"/>
              </a:rPr>
            </a:br>
            <a:r>
              <a:rPr lang="en-US" sz="2000" b="1" dirty="0">
                <a:latin typeface="Gill Sans MT" panose="020B0502020104020203" pitchFamily="34" charset="0"/>
                <a:ea typeface="ヒラギノ角ゴ ProN W3" charset="0"/>
                <a:cs typeface="ヒラギノ角ゴ ProN W3" charset="0"/>
              </a:rPr>
              <a:t> </a:t>
            </a:r>
            <a:endParaRPr lang="en-US" sz="1700" b="1" i="1" dirty="0">
              <a:solidFill>
                <a:srgbClr val="FF0000"/>
              </a:solidFill>
              <a:latin typeface="Gill Sans MT" panose="020B0502020104020203" pitchFamily="34" charset="0"/>
              <a:ea typeface="ヒラギノ角ゴ ProN W6" charset="0"/>
              <a:cs typeface="ヒラギノ角ゴ ProN W6" charset="0"/>
            </a:endParaRPr>
          </a:p>
        </p:txBody>
      </p:sp>
      <p:sp>
        <p:nvSpPr>
          <p:cNvPr id="6145" name="Slide Number Placeholder 3"/>
          <p:cNvSpPr>
            <a:spLocks noGrp="1"/>
          </p:cNvSpPr>
          <p:nvPr>
            <p:ph type="sldNum" sz="quarter" idx="4294967295"/>
          </p:nvPr>
        </p:nvSpPr>
        <p:spPr>
          <a:xfrm>
            <a:off x="0" y="9429750"/>
            <a:ext cx="266700" cy="279400"/>
          </a:xfrm>
          <a:prstGeom prst="rect">
            <a:avLst/>
          </a:prstGeom>
          <a:noFill/>
        </p:spPr>
        <p:txBody>
          <a:bodyPr/>
          <a:lstStyle>
            <a:lvl1pPr eaLnBrk="0" hangingPunct="0">
              <a:defRPr sz="40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0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0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0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0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000">
                <a:solidFill>
                  <a:srgbClr val="000000"/>
                </a:solidFill>
                <a:latin typeface="Gill Sans" charset="0"/>
                <a:ea typeface="ヒラギノ角ゴ ProN W3" charset="0"/>
                <a:cs typeface="ヒラギノ角ゴ ProN W3" charset="0"/>
                <a:sym typeface="Gill Sans" charset="0"/>
              </a:defRPr>
            </a:lvl9pPr>
          </a:lstStyle>
          <a:p>
            <a:pPr eaLnBrk="1" hangingPunct="1"/>
            <a:fld id="{8124DEDF-6872-1D47-9D01-99EFD64C5BF0}" type="slidenum">
              <a:rPr lang="en-US" sz="1200">
                <a:solidFill>
                  <a:srgbClr val="000080"/>
                </a:solidFill>
                <a:cs typeface="Gill Sans" charset="0"/>
              </a:rPr>
              <a:pPr eaLnBrk="1" hangingPunct="1"/>
              <a:t>1</a:t>
            </a:fld>
            <a:endParaRPr lang="en-US" sz="1200">
              <a:solidFill>
                <a:srgbClr val="000080"/>
              </a:solidFill>
              <a:cs typeface="Gill Sans" charset="0"/>
            </a:endParaRPr>
          </a:p>
        </p:txBody>
      </p:sp>
    </p:spTree>
    <p:extLst>
      <p:ext uri="{BB962C8B-B14F-4D97-AF65-F5344CB8AC3E}">
        <p14:creationId xmlns:p14="http://schemas.microsoft.com/office/powerpoint/2010/main" val="223169918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0FFD-0716-6FE3-2B13-456E36690A87}"/>
              </a:ext>
            </a:extLst>
          </p:cNvPr>
          <p:cNvSpPr>
            <a:spLocks noGrp="1"/>
          </p:cNvSpPr>
          <p:nvPr>
            <p:ph type="title"/>
          </p:nvPr>
        </p:nvSpPr>
        <p:spPr/>
        <p:txBody>
          <a:bodyPr/>
          <a:lstStyle/>
          <a:p>
            <a:r>
              <a:rPr lang="en-US" sz="4000" dirty="0"/>
              <a:t>40</a:t>
            </a:r>
            <a:r>
              <a:rPr lang="en-US" sz="4000" baseline="30000" dirty="0"/>
              <a:t>th</a:t>
            </a:r>
            <a:r>
              <a:rPr lang="en-US" sz="4000" dirty="0"/>
              <a:t> Anniversary of the 1984 TCC…STY Abby 05W.1983</a:t>
            </a:r>
          </a:p>
        </p:txBody>
      </p:sp>
      <p:pic>
        <p:nvPicPr>
          <p:cNvPr id="4" name="Picture 3" descr="A map of the world&#10;&#10;Description automatically generated">
            <a:extLst>
              <a:ext uri="{FF2B5EF4-FFF2-40B4-BE49-F238E27FC236}">
                <a16:creationId xmlns:a16="http://schemas.microsoft.com/office/drawing/2014/main" id="{E40C15F0-08FC-D86A-E2A1-3E5C06E96387}"/>
              </a:ext>
            </a:extLst>
          </p:cNvPr>
          <p:cNvPicPr>
            <a:picLocks noChangeAspect="1"/>
          </p:cNvPicPr>
          <p:nvPr/>
        </p:nvPicPr>
        <p:blipFill>
          <a:blip r:embed="rId3"/>
          <a:stretch>
            <a:fillRect/>
          </a:stretch>
        </p:blipFill>
        <p:spPr>
          <a:xfrm>
            <a:off x="1473200" y="1104900"/>
            <a:ext cx="10058400" cy="7543800"/>
          </a:xfrm>
          <a:prstGeom prst="rect">
            <a:avLst/>
          </a:prstGeom>
        </p:spPr>
      </p:pic>
      <p:sp>
        <p:nvSpPr>
          <p:cNvPr id="8" name="Rounded Rectangular Callout 7">
            <a:extLst>
              <a:ext uri="{FF2B5EF4-FFF2-40B4-BE49-F238E27FC236}">
                <a16:creationId xmlns:a16="http://schemas.microsoft.com/office/drawing/2014/main" id="{1E53377F-3C2A-39C6-2F23-532BDE51312A}"/>
              </a:ext>
            </a:extLst>
          </p:cNvPr>
          <p:cNvSpPr/>
          <p:nvPr/>
        </p:nvSpPr>
        <p:spPr bwMode="auto">
          <a:xfrm>
            <a:off x="7264400" y="5268992"/>
            <a:ext cx="3200397" cy="1055608"/>
          </a:xfrm>
          <a:prstGeom prst="wedgeRoundRectCallout">
            <a:avLst>
              <a:gd name="adj1" fmla="val -91509"/>
              <a:gd name="adj2" fmla="val -3472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OTCM</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72-h forecasts</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3943134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0FFD-0716-6FE3-2B13-456E36690A87}"/>
              </a:ext>
            </a:extLst>
          </p:cNvPr>
          <p:cNvSpPr>
            <a:spLocks noGrp="1"/>
          </p:cNvSpPr>
          <p:nvPr>
            <p:ph type="title"/>
          </p:nvPr>
        </p:nvSpPr>
        <p:spPr/>
        <p:txBody>
          <a:bodyPr/>
          <a:lstStyle/>
          <a:p>
            <a:r>
              <a:rPr lang="en-US" sz="4000" dirty="0"/>
              <a:t>40</a:t>
            </a:r>
            <a:r>
              <a:rPr lang="en-US" sz="4000" baseline="30000" dirty="0"/>
              <a:t>th</a:t>
            </a:r>
            <a:r>
              <a:rPr lang="en-US" sz="4000" dirty="0"/>
              <a:t> Anniversary of the 1984 TCC…STY Abby 05W.1983</a:t>
            </a:r>
          </a:p>
        </p:txBody>
      </p:sp>
      <p:pic>
        <p:nvPicPr>
          <p:cNvPr id="4" name="Picture 3">
            <a:extLst>
              <a:ext uri="{FF2B5EF4-FFF2-40B4-BE49-F238E27FC236}">
                <a16:creationId xmlns:a16="http://schemas.microsoft.com/office/drawing/2014/main" id="{E40C15F0-08FC-D86A-E2A1-3E5C06E96387}"/>
              </a:ext>
            </a:extLst>
          </p:cNvPr>
          <p:cNvPicPr>
            <a:picLocks noChangeAspect="1"/>
          </p:cNvPicPr>
          <p:nvPr/>
        </p:nvPicPr>
        <p:blipFill>
          <a:blip r:embed="rId3"/>
          <a:srcRect/>
          <a:stretch/>
        </p:blipFill>
        <p:spPr>
          <a:xfrm>
            <a:off x="1468628" y="1101471"/>
            <a:ext cx="10067544" cy="7550658"/>
          </a:xfrm>
          <a:prstGeom prst="rect">
            <a:avLst/>
          </a:prstGeom>
        </p:spPr>
      </p:pic>
      <p:sp>
        <p:nvSpPr>
          <p:cNvPr id="8" name="Rounded Rectangular Callout 7">
            <a:extLst>
              <a:ext uri="{FF2B5EF4-FFF2-40B4-BE49-F238E27FC236}">
                <a16:creationId xmlns:a16="http://schemas.microsoft.com/office/drawing/2014/main" id="{1E53377F-3C2A-39C6-2F23-532BDE51312A}"/>
              </a:ext>
            </a:extLst>
          </p:cNvPr>
          <p:cNvSpPr/>
          <p:nvPr/>
        </p:nvSpPr>
        <p:spPr bwMode="auto">
          <a:xfrm>
            <a:off x="7264400" y="5268992"/>
            <a:ext cx="3200397" cy="1055608"/>
          </a:xfrm>
          <a:prstGeom prst="wedgeRoundRectCallout">
            <a:avLst>
              <a:gd name="adj1" fmla="val -91509"/>
              <a:gd name="adj2" fmla="val -3472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ERA5</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72-h forecasts</a:t>
            </a:r>
            <a:endParaRPr lang="en-US" sz="1800" b="1"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5970301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squares&#10;&#10;Description automatically generated">
            <a:extLst>
              <a:ext uri="{FF2B5EF4-FFF2-40B4-BE49-F238E27FC236}">
                <a16:creationId xmlns:a16="http://schemas.microsoft.com/office/drawing/2014/main" id="{E44910D0-06FE-D340-BF37-9ABA6B3D1A83}"/>
              </a:ext>
            </a:extLst>
          </p:cNvPr>
          <p:cNvPicPr>
            <a:picLocks noChangeAspect="1"/>
          </p:cNvPicPr>
          <p:nvPr/>
        </p:nvPicPr>
        <p:blipFill>
          <a:blip r:embed="rId3"/>
          <a:stretch>
            <a:fillRect/>
          </a:stretch>
        </p:blipFill>
        <p:spPr>
          <a:xfrm>
            <a:off x="1685636" y="1092200"/>
            <a:ext cx="9633528" cy="7569200"/>
          </a:xfrm>
          <a:prstGeom prst="rect">
            <a:avLst/>
          </a:prstGeom>
        </p:spPr>
      </p:pic>
      <p:sp>
        <p:nvSpPr>
          <p:cNvPr id="2" name="Title 1">
            <a:extLst>
              <a:ext uri="{FF2B5EF4-FFF2-40B4-BE49-F238E27FC236}">
                <a16:creationId xmlns:a16="http://schemas.microsoft.com/office/drawing/2014/main" id="{0F190FFD-0716-6FE3-2B13-456E36690A87}"/>
              </a:ext>
            </a:extLst>
          </p:cNvPr>
          <p:cNvSpPr>
            <a:spLocks noGrp="1"/>
          </p:cNvSpPr>
          <p:nvPr>
            <p:ph type="title"/>
          </p:nvPr>
        </p:nvSpPr>
        <p:spPr/>
        <p:txBody>
          <a:bodyPr/>
          <a:lstStyle/>
          <a:p>
            <a:r>
              <a:rPr lang="en-US" sz="4000" dirty="0"/>
              <a:t>40</a:t>
            </a:r>
            <a:r>
              <a:rPr lang="en-US" sz="4000" baseline="30000" dirty="0"/>
              <a:t>th</a:t>
            </a:r>
            <a:r>
              <a:rPr lang="en-US" sz="4000" dirty="0"/>
              <a:t> Anniversary of the 1984 TCC…STY Abby 05W.1983</a:t>
            </a:r>
          </a:p>
        </p:txBody>
      </p:sp>
      <p:sp>
        <p:nvSpPr>
          <p:cNvPr id="8" name="Rounded Rectangular Callout 7">
            <a:extLst>
              <a:ext uri="{FF2B5EF4-FFF2-40B4-BE49-F238E27FC236}">
                <a16:creationId xmlns:a16="http://schemas.microsoft.com/office/drawing/2014/main" id="{1E53377F-3C2A-39C6-2F23-532BDE51312A}"/>
              </a:ext>
            </a:extLst>
          </p:cNvPr>
          <p:cNvSpPr/>
          <p:nvPr/>
        </p:nvSpPr>
        <p:spPr bwMode="auto">
          <a:xfrm>
            <a:off x="2997200" y="2398905"/>
            <a:ext cx="3200397" cy="2485787"/>
          </a:xfrm>
          <a:prstGeom prst="wedgeRoundRectCallout">
            <a:avLst>
              <a:gd name="adj1" fmla="val 142675"/>
              <a:gd name="adj2" fmla="val 111648"/>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72-h mean PE</a:t>
            </a:r>
          </a:p>
          <a:p>
            <a:pPr marL="0" marR="0" indent="0" algn="l"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JTWC:  363 </a:t>
            </a:r>
            <a:r>
              <a:rPr lang="en-US" sz="2800" b="1" dirty="0" err="1">
                <a:solidFill>
                  <a:srgbClr val="000090"/>
                </a:solidFill>
                <a:latin typeface="Gill Sans MT" panose="020B0502020104020203" pitchFamily="34" charset="0"/>
              </a:rPr>
              <a:t>nmi</a:t>
            </a:r>
            <a:endParaRPr lang="en-US" sz="2800" b="1" dirty="0">
              <a:solidFill>
                <a:srgbClr val="000090"/>
              </a:solidFill>
              <a:latin typeface="Gill Sans MT" panose="020B0502020104020203"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OTCM: 386 </a:t>
            </a:r>
            <a:r>
              <a:rPr lang="en-US" sz="2800" b="1" dirty="0" err="1">
                <a:solidFill>
                  <a:srgbClr val="000090"/>
                </a:solidFill>
                <a:latin typeface="Gill Sans MT" panose="020B0502020104020203" pitchFamily="34" charset="0"/>
              </a:rPr>
              <a:t>nmi</a:t>
            </a:r>
            <a:endParaRPr lang="en-US" sz="2800" b="1" dirty="0">
              <a:solidFill>
                <a:srgbClr val="000090"/>
              </a:solidFill>
              <a:latin typeface="Gill Sans MT" panose="020B0502020104020203"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2800" b="1" dirty="0">
                <a:solidFill>
                  <a:schemeClr val="accent1"/>
                </a:solidFill>
                <a:latin typeface="Gill Sans MT" panose="020B0502020104020203" pitchFamily="34" charset="0"/>
              </a:rPr>
              <a:t>ERA5:   251 </a:t>
            </a:r>
            <a:r>
              <a:rPr lang="en-US" sz="2800" b="1" dirty="0" err="1">
                <a:solidFill>
                  <a:schemeClr val="accent1"/>
                </a:solidFill>
                <a:latin typeface="Gill Sans MT" panose="020B0502020104020203" pitchFamily="34" charset="0"/>
              </a:rPr>
              <a:t>nmi</a:t>
            </a:r>
            <a:r>
              <a:rPr lang="en-US" sz="2800" b="1" dirty="0">
                <a:solidFill>
                  <a:schemeClr val="accent1"/>
                </a:solidFill>
                <a:latin typeface="Gill Sans MT" panose="020B0502020104020203" pitchFamily="34" charset="0"/>
              </a:rPr>
              <a:t> (mostly speed)</a:t>
            </a:r>
            <a:endParaRPr lang="en-US" sz="1800" b="1" dirty="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113843117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4910D0-06FE-D340-BF37-9ABA6B3D1A83}"/>
              </a:ext>
            </a:extLst>
          </p:cNvPr>
          <p:cNvPicPr>
            <a:picLocks noChangeAspect="1"/>
          </p:cNvPicPr>
          <p:nvPr/>
        </p:nvPicPr>
        <p:blipFill>
          <a:blip r:embed="rId2"/>
          <a:srcRect/>
          <a:stretch/>
        </p:blipFill>
        <p:spPr>
          <a:xfrm>
            <a:off x="1685636" y="1092200"/>
            <a:ext cx="9633527" cy="7569200"/>
          </a:xfrm>
          <a:prstGeom prst="rect">
            <a:avLst/>
          </a:prstGeom>
        </p:spPr>
      </p:pic>
      <p:sp>
        <p:nvSpPr>
          <p:cNvPr id="2" name="Title 1">
            <a:extLst>
              <a:ext uri="{FF2B5EF4-FFF2-40B4-BE49-F238E27FC236}">
                <a16:creationId xmlns:a16="http://schemas.microsoft.com/office/drawing/2014/main" id="{0F190FFD-0716-6FE3-2B13-456E36690A87}"/>
              </a:ext>
            </a:extLst>
          </p:cNvPr>
          <p:cNvSpPr>
            <a:spLocks noGrp="1"/>
          </p:cNvSpPr>
          <p:nvPr>
            <p:ph type="title"/>
          </p:nvPr>
        </p:nvSpPr>
        <p:spPr/>
        <p:txBody>
          <a:bodyPr/>
          <a:lstStyle/>
          <a:p>
            <a:r>
              <a:rPr lang="en-US" sz="4000" dirty="0"/>
              <a:t>40</a:t>
            </a:r>
            <a:r>
              <a:rPr lang="en-US" sz="4000" baseline="30000" dirty="0"/>
              <a:t>th</a:t>
            </a:r>
            <a:r>
              <a:rPr lang="en-US" sz="4000" dirty="0"/>
              <a:t> Anniversary of the 1984 TCC…STY Abby 05W.1983</a:t>
            </a:r>
          </a:p>
        </p:txBody>
      </p:sp>
      <p:sp>
        <p:nvSpPr>
          <p:cNvPr id="6" name="Rounded Rectangular Callout 5">
            <a:extLst>
              <a:ext uri="{FF2B5EF4-FFF2-40B4-BE49-F238E27FC236}">
                <a16:creationId xmlns:a16="http://schemas.microsoft.com/office/drawing/2014/main" id="{392082ED-6EBD-A2C3-D270-4F1CB167A405}"/>
              </a:ext>
            </a:extLst>
          </p:cNvPr>
          <p:cNvSpPr/>
          <p:nvPr/>
        </p:nvSpPr>
        <p:spPr bwMode="auto">
          <a:xfrm>
            <a:off x="7950200" y="883597"/>
            <a:ext cx="4419597" cy="3098721"/>
          </a:xfrm>
          <a:prstGeom prst="wedgeRoundRectCallout">
            <a:avLst>
              <a:gd name="adj1" fmla="val -12145"/>
              <a:gd name="adj2" fmla="val 109674"/>
              <a:gd name="adj3" fmla="val 16667"/>
            </a:avLst>
          </a:prstGeom>
          <a:solidFill>
            <a:srgbClr val="002060">
              <a:alpha val="72347"/>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chemeClr val="bg1"/>
                </a:solidFill>
                <a:latin typeface="Gill Sans MT" panose="020B0502020104020203" pitchFamily="34" charset="0"/>
              </a:rPr>
              <a:t>WPAC 1983 Season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chemeClr val="bg1"/>
                </a:solidFill>
                <a:latin typeface="Gill Sans MT" panose="020B0502020104020203" pitchFamily="34" charset="0"/>
              </a:rPr>
              <a:t>72-h mean PE</a:t>
            </a:r>
          </a:p>
          <a:p>
            <a:pPr marL="0" marR="0" indent="0" defTabSz="914400"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Gill Sans MT" panose="020B0502020104020203" pitchFamily="34" charset="0"/>
              </a:rPr>
              <a:t>JTWC:  406 </a:t>
            </a:r>
            <a:r>
              <a:rPr lang="en-US" sz="4000" b="1" dirty="0" err="1">
                <a:solidFill>
                  <a:schemeClr val="bg1"/>
                </a:solidFill>
                <a:latin typeface="Gill Sans MT" panose="020B0502020104020203" pitchFamily="34" charset="0"/>
              </a:rPr>
              <a:t>nmi</a:t>
            </a:r>
            <a:endParaRPr lang="en-US" sz="4000" b="1" dirty="0">
              <a:solidFill>
                <a:schemeClr val="bg1"/>
              </a:solidFill>
              <a:latin typeface="Gill Sans MT" panose="020B0502020104020203" pitchFamily="34" charset="0"/>
            </a:endParaRPr>
          </a:p>
          <a:p>
            <a:pPr marL="0" marR="0" indent="0" defTabSz="914400"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Gill Sans MT" panose="020B0502020104020203" pitchFamily="34" charset="0"/>
              </a:rPr>
              <a:t>OTCM: 340 </a:t>
            </a:r>
            <a:r>
              <a:rPr lang="en-US" sz="4000" b="1" dirty="0" err="1">
                <a:solidFill>
                  <a:schemeClr val="bg1"/>
                </a:solidFill>
                <a:latin typeface="Gill Sans MT" panose="020B0502020104020203" pitchFamily="34" charset="0"/>
              </a:rPr>
              <a:t>nmi</a:t>
            </a:r>
            <a:endParaRPr lang="en-US" sz="4000" b="1" dirty="0">
              <a:solidFill>
                <a:schemeClr val="bg1"/>
              </a:solidFill>
              <a:latin typeface="Gill Sans MT" panose="020B0502020104020203" pitchFamily="34" charset="0"/>
            </a:endParaRPr>
          </a:p>
          <a:p>
            <a:pPr marL="0" marR="0" indent="0" defTabSz="914400"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Gill Sans MT" panose="020B0502020104020203" pitchFamily="34" charset="0"/>
              </a:rPr>
              <a:t>ERA5:   203 </a:t>
            </a:r>
            <a:r>
              <a:rPr lang="en-US" sz="4000" b="1" dirty="0" err="1">
                <a:solidFill>
                  <a:schemeClr val="bg1"/>
                </a:solidFill>
                <a:latin typeface="Gill Sans MT" panose="020B0502020104020203" pitchFamily="34" charset="0"/>
              </a:rPr>
              <a:t>nmi</a:t>
            </a:r>
            <a:endParaRPr lang="en-US" sz="28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29650727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2FCC4-D4E9-A3E7-E768-2C6085C48DDA}"/>
              </a:ext>
            </a:extLst>
          </p:cNvPr>
          <p:cNvSpPr>
            <a:spLocks noGrp="1"/>
          </p:cNvSpPr>
          <p:nvPr>
            <p:ph idx="1"/>
          </p:nvPr>
        </p:nvSpPr>
        <p:spPr>
          <a:xfrm>
            <a:off x="269875" y="3886200"/>
            <a:ext cx="12465050" cy="4800600"/>
          </a:xfrm>
        </p:spPr>
        <p:txBody>
          <a:bodyPr/>
          <a:lstStyle/>
          <a:p>
            <a:r>
              <a:rPr lang="en-US" dirty="0"/>
              <a:t>JTWC had a rough season, but the </a:t>
            </a:r>
            <a:r>
              <a:rPr lang="en-US" b="1" i="1" dirty="0"/>
              <a:t>ABBY forecasts were typical of the era</a:t>
            </a:r>
            <a:r>
              <a:rPr lang="en-US" dirty="0"/>
              <a:t> … 72-h mean PE ~ CLIPER ~ 380 </a:t>
            </a:r>
            <a:r>
              <a:rPr lang="en-US" dirty="0" err="1"/>
              <a:t>nmi</a:t>
            </a:r>
            <a:endParaRPr lang="en-US" dirty="0"/>
          </a:p>
          <a:p>
            <a:r>
              <a:rPr lang="en-US" dirty="0"/>
              <a:t>The forecasts were not ‘bad’ in terms of mean PE …just huge impact on operations … </a:t>
            </a:r>
            <a:r>
              <a:rPr lang="en-US" dirty="0" err="1"/>
              <a:t>gotta</a:t>
            </a:r>
            <a:r>
              <a:rPr lang="en-US" dirty="0"/>
              <a:t> make better forecasts!</a:t>
            </a:r>
          </a:p>
          <a:p>
            <a:r>
              <a:rPr lang="en-US" b="1" i="1" dirty="0"/>
              <a:t>ERA5 forecasts were much better </a:t>
            </a:r>
            <a:r>
              <a:rPr lang="en-US" dirty="0"/>
              <a:t>… using the same observing system of 1983 … because of the modeling (IMHO) … </a:t>
            </a:r>
            <a:r>
              <a:rPr lang="en-US" b="1" i="1" dirty="0"/>
              <a:t>good source of dynamical information </a:t>
            </a:r>
            <a:r>
              <a:rPr lang="en-US" dirty="0"/>
              <a:t>for an extended or </a:t>
            </a:r>
            <a:r>
              <a:rPr lang="en-US" b="1" i="1" dirty="0"/>
              <a:t>super Best Track</a:t>
            </a:r>
            <a:r>
              <a:rPr lang="en-US" dirty="0"/>
              <a:t>…</a:t>
            </a:r>
          </a:p>
        </p:txBody>
      </p:sp>
      <p:sp>
        <p:nvSpPr>
          <p:cNvPr id="6" name="Title 5">
            <a:extLst>
              <a:ext uri="{FF2B5EF4-FFF2-40B4-BE49-F238E27FC236}">
                <a16:creationId xmlns:a16="http://schemas.microsoft.com/office/drawing/2014/main" id="{99ADE7D9-DFD3-10BD-A635-5506BB66C529}"/>
              </a:ext>
            </a:extLst>
          </p:cNvPr>
          <p:cNvSpPr>
            <a:spLocks noGrp="1"/>
          </p:cNvSpPr>
          <p:nvPr>
            <p:ph type="title"/>
          </p:nvPr>
        </p:nvSpPr>
        <p:spPr>
          <a:xfrm>
            <a:off x="12700" y="-12700"/>
            <a:ext cx="12979400" cy="3898900"/>
          </a:xfrm>
        </p:spPr>
        <p:txBody>
          <a:bodyPr/>
          <a:lstStyle/>
          <a:p>
            <a:r>
              <a:rPr lang="en-US" sz="5400" dirty="0"/>
              <a:t>2024 TCC </a:t>
            </a:r>
            <a:br>
              <a:rPr lang="en-US" dirty="0"/>
            </a:br>
            <a:r>
              <a:rPr lang="en-US" sz="4000" dirty="0"/>
              <a:t>40</a:t>
            </a:r>
            <a:r>
              <a:rPr lang="en-US" sz="4000" baseline="30000" dirty="0"/>
              <a:t>th</a:t>
            </a:r>
            <a:r>
              <a:rPr lang="en-US" sz="4000" dirty="0"/>
              <a:t> Anniversary of the </a:t>
            </a:r>
            <a:br>
              <a:rPr lang="en-US" sz="4000" dirty="0"/>
            </a:br>
            <a:r>
              <a:rPr lang="en-US" sz="4000" dirty="0"/>
              <a:t>Momentous 1984 ATC because of</a:t>
            </a:r>
            <a:br>
              <a:rPr lang="en-US" sz="6600" dirty="0"/>
            </a:br>
            <a:r>
              <a:rPr lang="en-US" sz="6000" b="1" dirty="0">
                <a:solidFill>
                  <a:srgbClr val="FF0000"/>
                </a:solidFill>
              </a:rPr>
              <a:t>STY ABBY 05W.1983</a:t>
            </a:r>
            <a:br>
              <a:rPr lang="en-US" sz="6600" dirty="0"/>
            </a:br>
            <a:r>
              <a:rPr lang="en-US" sz="3600" dirty="0"/>
              <a:t>both personally (no stuff, there I was) and for USN</a:t>
            </a:r>
            <a:endParaRPr lang="en-US" dirty="0"/>
          </a:p>
        </p:txBody>
      </p:sp>
    </p:spTree>
    <p:extLst>
      <p:ext uri="{BB962C8B-B14F-4D97-AF65-F5344CB8AC3E}">
        <p14:creationId xmlns:p14="http://schemas.microsoft.com/office/powerpoint/2010/main" val="416876773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50720" y="5174111"/>
            <a:ext cx="9103360" cy="3092652"/>
          </a:xfrm>
        </p:spPr>
        <p:txBody>
          <a:bodyPr>
            <a:normAutofit/>
          </a:bodyPr>
          <a:lstStyle/>
          <a:p>
            <a:r>
              <a:rPr lang="en-US" sz="2844" b="1" dirty="0">
                <a:solidFill>
                  <a:schemeClr val="tx1"/>
                </a:solidFill>
              </a:rPr>
              <a:t>Michael Natoli</a:t>
            </a:r>
          </a:p>
          <a:p>
            <a:r>
              <a:rPr lang="en-US" sz="2702" dirty="0">
                <a:solidFill>
                  <a:schemeClr val="tx1"/>
                </a:solidFill>
              </a:rPr>
              <a:t>University of Maryland, College Park</a:t>
            </a:r>
          </a:p>
          <a:p>
            <a:r>
              <a:rPr lang="en-US" sz="2844" b="1" dirty="0">
                <a:solidFill>
                  <a:schemeClr val="tx1"/>
                </a:solidFill>
              </a:rPr>
              <a:t>Michael Fiorino</a:t>
            </a:r>
          </a:p>
          <a:p>
            <a:r>
              <a:rPr lang="en-US" sz="2702" dirty="0">
                <a:solidFill>
                  <a:schemeClr val="tx1"/>
                </a:solidFill>
              </a:rPr>
              <a:t>Earth System Research Laboratory, Boulder, CO</a:t>
            </a:r>
          </a:p>
          <a:p>
            <a:endParaRPr lang="en-US" sz="3413" dirty="0"/>
          </a:p>
        </p:txBody>
      </p:sp>
      <p:sp>
        <p:nvSpPr>
          <p:cNvPr id="4" name="Title 1"/>
          <p:cNvSpPr>
            <a:spLocks noGrp="1"/>
          </p:cNvSpPr>
          <p:nvPr>
            <p:ph type="ctrTitle"/>
          </p:nvPr>
        </p:nvSpPr>
        <p:spPr>
          <a:xfrm>
            <a:off x="1057534" y="1646922"/>
            <a:ext cx="10933257" cy="2908649"/>
          </a:xfrm>
        </p:spPr>
        <p:txBody>
          <a:bodyPr>
            <a:noAutofit/>
          </a:bodyPr>
          <a:lstStyle/>
          <a:p>
            <a:r>
              <a:rPr lang="en-US" sz="5689" b="1" dirty="0"/>
              <a:t>Validation of Operational </a:t>
            </a:r>
            <a:br>
              <a:rPr lang="en-US" sz="5689" b="1" dirty="0"/>
            </a:br>
            <a:r>
              <a:rPr lang="en-US" sz="5689" b="1" dirty="0"/>
              <a:t>pre-potential Tropical Cyclones (</a:t>
            </a:r>
            <a:r>
              <a:rPr lang="en-US" sz="5689" b="1" dirty="0" err="1"/>
              <a:t>pTCs</a:t>
            </a:r>
            <a:r>
              <a:rPr lang="en-US" sz="5689" b="1" dirty="0"/>
              <a:t>) Using the TC Diagnostic File</a:t>
            </a:r>
          </a:p>
        </p:txBody>
      </p:sp>
      <p:pic>
        <p:nvPicPr>
          <p:cNvPr id="5" name="Picture 4" descr="http://satelliteconferences.noaa.gov/2013/assets/NOAA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54" y="159379"/>
            <a:ext cx="1771167" cy="17826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pPr defTabSz="650230" fontAlgn="auto">
              <a:spcBef>
                <a:spcPts val="0"/>
              </a:spcBef>
              <a:spcAft>
                <a:spcPts val="0"/>
              </a:spcAft>
            </a:pPr>
            <a:fld id="{DD3FB308-0619-044A-A056-2B0AD7C7A65E}" type="slidenum">
              <a:rPr lang="en-US">
                <a:solidFill>
                  <a:srgbClr val="FFFFFF"/>
                </a:solidFill>
                <a:latin typeface="Calibri"/>
                <a:ea typeface="+mn-ea"/>
                <a:cs typeface="+mn-cs"/>
              </a:rPr>
              <a:pPr defTabSz="650230" fontAlgn="auto">
                <a:spcBef>
                  <a:spcPts val="0"/>
                </a:spcBef>
                <a:spcAft>
                  <a:spcPts val="0"/>
                </a:spcAft>
              </a:pPr>
              <a:t>15</a:t>
            </a:fld>
            <a:endParaRPr lang="en-US" dirty="0">
              <a:solidFill>
                <a:srgbClr val="FFFFFF"/>
              </a:solidFill>
              <a:latin typeface="Calibri"/>
              <a:ea typeface="+mn-ea"/>
              <a:cs typeface="+mn-cs"/>
            </a:endParaRPr>
          </a:p>
        </p:txBody>
      </p:sp>
      <p:pic>
        <p:nvPicPr>
          <p:cNvPr id="7" name="Picture 4" descr="http://geog.umd.edu/sites/geog.umd.edu/files/UMD_ball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77422" y="146097"/>
            <a:ext cx="1660188" cy="166018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179553" y="9000597"/>
            <a:ext cx="2694857" cy="486287"/>
          </a:xfrm>
          <a:prstGeom prst="rect">
            <a:avLst/>
          </a:prstGeom>
          <a:noFill/>
        </p:spPr>
        <p:txBody>
          <a:bodyPr wrap="square" rtlCol="0">
            <a:spAutoFit/>
          </a:bodyPr>
          <a:lstStyle/>
          <a:p>
            <a:pPr algn="l" defTabSz="650230" fontAlgn="auto">
              <a:spcBef>
                <a:spcPts val="0"/>
              </a:spcBef>
              <a:spcAft>
                <a:spcPts val="0"/>
              </a:spcAft>
            </a:pPr>
            <a:r>
              <a:rPr lang="en-US" sz="2560" dirty="0">
                <a:latin typeface="Calibri"/>
                <a:ea typeface="+mn-ea"/>
                <a:cs typeface="+mn-cs"/>
              </a:rPr>
              <a:t>21 April 2016</a:t>
            </a:r>
          </a:p>
        </p:txBody>
      </p:sp>
      <p:sp>
        <p:nvSpPr>
          <p:cNvPr id="2" name="TextBox 1">
            <a:extLst>
              <a:ext uri="{FF2B5EF4-FFF2-40B4-BE49-F238E27FC236}">
                <a16:creationId xmlns:a16="http://schemas.microsoft.com/office/drawing/2014/main" id="{597CF8E5-6937-298D-1774-EDC6614094FA}"/>
              </a:ext>
            </a:extLst>
          </p:cNvPr>
          <p:cNvSpPr txBox="1"/>
          <p:nvPr/>
        </p:nvSpPr>
        <p:spPr>
          <a:xfrm>
            <a:off x="2076622" y="200371"/>
            <a:ext cx="8977458" cy="1446550"/>
          </a:xfrm>
          <a:prstGeom prst="rect">
            <a:avLst/>
          </a:prstGeom>
          <a:gradFill>
            <a:gsLst>
              <a:gs pos="0">
                <a:srgbClr val="FF0000"/>
              </a:gs>
              <a:gs pos="48000">
                <a:schemeClr val="bg1">
                  <a:lumMod val="0"/>
                  <a:lumOff val="100000"/>
                </a:schemeClr>
              </a:gs>
              <a:gs pos="100000">
                <a:srgbClr val="011893">
                  <a:alpha val="33000"/>
                </a:srgbClr>
              </a:gs>
              <a:gs pos="100000">
                <a:srgbClr val="FF0000"/>
              </a:gs>
            </a:gsLst>
            <a:lin ang="0" scaled="0"/>
          </a:gradFill>
        </p:spPr>
        <p:txBody>
          <a:bodyPr wrap="square" rtlCol="0">
            <a:spAutoFit/>
          </a:bodyPr>
          <a:lstStyle/>
          <a:p>
            <a:r>
              <a:rPr lang="en-US" sz="4400" dirty="0">
                <a:solidFill>
                  <a:srgbClr val="191919"/>
                </a:solidFill>
              </a:rPr>
              <a:t>2016 … </a:t>
            </a:r>
          </a:p>
          <a:p>
            <a:r>
              <a:rPr lang="en-US" sz="4400" dirty="0" err="1">
                <a:solidFill>
                  <a:srgbClr val="191919"/>
                </a:solidFill>
              </a:rPr>
              <a:t>pTCs</a:t>
            </a:r>
            <a:r>
              <a:rPr lang="en-US" sz="4400" dirty="0">
                <a:solidFill>
                  <a:srgbClr val="191919"/>
                </a:solidFill>
              </a:rPr>
              <a:t> &amp; diagnostics file</a:t>
            </a:r>
            <a:endParaRPr lang="en-US" sz="4400" dirty="0"/>
          </a:p>
        </p:txBody>
      </p:sp>
    </p:spTree>
    <p:extLst>
      <p:ext uri="{BB962C8B-B14F-4D97-AF65-F5344CB8AC3E}">
        <p14:creationId xmlns:p14="http://schemas.microsoft.com/office/powerpoint/2010/main" val="50395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C53F-32F3-4D9B-CC17-CEA786E7386F}"/>
              </a:ext>
            </a:extLst>
          </p:cNvPr>
          <p:cNvSpPr>
            <a:spLocks noGrp="1"/>
          </p:cNvSpPr>
          <p:nvPr>
            <p:ph type="title"/>
          </p:nvPr>
        </p:nvSpPr>
        <p:spPr/>
        <p:txBody>
          <a:bodyPr/>
          <a:lstStyle/>
          <a:p>
            <a:r>
              <a:rPr lang="en-US" dirty="0"/>
              <a:t>What’s a ‘</a:t>
            </a:r>
            <a:r>
              <a:rPr lang="en-US" dirty="0" err="1"/>
              <a:t>superBT</a:t>
            </a:r>
            <a:r>
              <a:rPr lang="en-US" dirty="0"/>
              <a:t>’?</a:t>
            </a:r>
            <a:br>
              <a:rPr lang="en-US" dirty="0"/>
            </a:br>
            <a:r>
              <a:rPr lang="en-US" sz="2800" dirty="0"/>
              <a:t>a partial theft from </a:t>
            </a:r>
            <a:r>
              <a:rPr lang="en-US" sz="2800" dirty="0" err="1"/>
              <a:t>Krish’s</a:t>
            </a:r>
            <a:r>
              <a:rPr lang="en-US" sz="2800" dirty="0"/>
              <a:t> ‘super ensemble’</a:t>
            </a:r>
            <a:endParaRPr lang="en-US" dirty="0"/>
          </a:p>
        </p:txBody>
      </p:sp>
      <p:sp>
        <p:nvSpPr>
          <p:cNvPr id="3" name="Content Placeholder 2">
            <a:extLst>
              <a:ext uri="{FF2B5EF4-FFF2-40B4-BE49-F238E27FC236}">
                <a16:creationId xmlns:a16="http://schemas.microsoft.com/office/drawing/2014/main" id="{0E426F74-3F69-1E12-C33A-9CD33AE92934}"/>
              </a:ext>
            </a:extLst>
          </p:cNvPr>
          <p:cNvSpPr>
            <a:spLocks noGrp="1"/>
          </p:cNvSpPr>
          <p:nvPr>
            <p:ph idx="1"/>
          </p:nvPr>
        </p:nvSpPr>
        <p:spPr>
          <a:xfrm>
            <a:off x="539750" y="1219200"/>
            <a:ext cx="11925300" cy="7086600"/>
          </a:xfrm>
        </p:spPr>
        <p:txBody>
          <a:bodyPr/>
          <a:lstStyle/>
          <a:p>
            <a:r>
              <a:rPr lang="en-US" b="1" i="1" dirty="0">
                <a:solidFill>
                  <a:srgbClr val="FF0000"/>
                </a:solidFill>
              </a:rPr>
              <a:t>superposition</a:t>
            </a:r>
            <a:r>
              <a:rPr lang="en-US" dirty="0"/>
              <a:t> on to a </a:t>
            </a:r>
            <a:r>
              <a:rPr lang="en-US" b="1" i="1" dirty="0">
                <a:solidFill>
                  <a:srgbClr val="FF0000"/>
                </a:solidFill>
              </a:rPr>
              <a:t>TC best track</a:t>
            </a:r>
            <a:r>
              <a:rPr lang="en-US" dirty="0"/>
              <a:t> data set of ancillary data from ERA5 (NWP – </a:t>
            </a:r>
            <a:r>
              <a:rPr lang="en-US" b="1" i="1" dirty="0">
                <a:solidFill>
                  <a:srgbClr val="FF0000"/>
                </a:solidFill>
              </a:rPr>
              <a:t>dynamics</a:t>
            </a:r>
            <a:r>
              <a:rPr lang="en-US" dirty="0"/>
              <a:t>) and precipitation (</a:t>
            </a:r>
            <a:r>
              <a:rPr lang="en-US" b="1" i="1" dirty="0">
                <a:solidFill>
                  <a:srgbClr val="FF0000"/>
                </a:solidFill>
              </a:rPr>
              <a:t>thermodynamics</a:t>
            </a:r>
            <a:r>
              <a:rPr lang="en-US" dirty="0"/>
              <a:t>)</a:t>
            </a:r>
          </a:p>
          <a:p>
            <a:r>
              <a:rPr lang="en-US" dirty="0"/>
              <a:t>three data set types:</a:t>
            </a:r>
          </a:p>
          <a:p>
            <a:pPr lvl="1"/>
            <a:r>
              <a:rPr lang="en-US" dirty="0"/>
              <a:t>‘</a:t>
            </a:r>
            <a:r>
              <a:rPr lang="en-US" dirty="0" err="1"/>
              <a:t>mdeck</a:t>
            </a:r>
            <a:r>
              <a:rPr lang="en-US" dirty="0"/>
              <a:t>’ – merge data from both </a:t>
            </a:r>
            <a:r>
              <a:rPr lang="en-US" dirty="0" err="1"/>
              <a:t>adeck</a:t>
            </a:r>
            <a:r>
              <a:rPr lang="en-US" dirty="0"/>
              <a:t> and </a:t>
            </a:r>
            <a:r>
              <a:rPr lang="en-US" dirty="0" err="1"/>
              <a:t>bdeck</a:t>
            </a:r>
            <a:r>
              <a:rPr lang="en-US" dirty="0"/>
              <a:t> for both </a:t>
            </a:r>
            <a:r>
              <a:rPr lang="en-US" b="1" i="1" dirty="0">
                <a:solidFill>
                  <a:schemeClr val="accent1"/>
                </a:solidFill>
              </a:rPr>
              <a:t>NN</a:t>
            </a:r>
            <a:r>
              <a:rPr lang="en-US" dirty="0"/>
              <a:t> and </a:t>
            </a:r>
            <a:r>
              <a:rPr lang="en-US" b="1" i="1" dirty="0">
                <a:solidFill>
                  <a:schemeClr val="accent1"/>
                </a:solidFill>
              </a:rPr>
              <a:t>9X</a:t>
            </a:r>
          </a:p>
          <a:p>
            <a:pPr lvl="2"/>
            <a:r>
              <a:rPr lang="en-US" dirty="0"/>
              <a:t>curated 9X 2006-2024 for both </a:t>
            </a:r>
            <a:r>
              <a:rPr lang="en-US" b="1" i="1" dirty="0">
                <a:solidFill>
                  <a:schemeClr val="accent1"/>
                </a:solidFill>
              </a:rPr>
              <a:t>dev</a:t>
            </a:r>
            <a:r>
              <a:rPr lang="en-US" dirty="0"/>
              <a:t> and </a:t>
            </a:r>
            <a:r>
              <a:rPr lang="en-US" b="1" i="1" dirty="0">
                <a:solidFill>
                  <a:schemeClr val="accent1"/>
                </a:solidFill>
              </a:rPr>
              <a:t>non-dev</a:t>
            </a:r>
            <a:r>
              <a:rPr lang="en-US" dirty="0"/>
              <a:t>	</a:t>
            </a:r>
          </a:p>
          <a:p>
            <a:pPr lvl="2"/>
            <a:r>
              <a:rPr lang="en-US" b="1" i="1" dirty="0">
                <a:solidFill>
                  <a:schemeClr val="accent1"/>
                </a:solidFill>
              </a:rPr>
              <a:t>formation rate</a:t>
            </a:r>
            <a:r>
              <a:rPr lang="en-US" b="1" i="1" dirty="0"/>
              <a:t> </a:t>
            </a:r>
            <a:r>
              <a:rPr lang="en-US" dirty="0"/>
              <a:t>and </a:t>
            </a:r>
            <a:r>
              <a:rPr lang="en-US" b="1" i="1" dirty="0">
                <a:solidFill>
                  <a:schemeClr val="accent1"/>
                </a:solidFill>
              </a:rPr>
              <a:t>time to formation/dissipation</a:t>
            </a:r>
          </a:p>
          <a:p>
            <a:pPr lvl="2"/>
            <a:r>
              <a:rPr lang="en-US" b="1" i="1" dirty="0">
                <a:solidFill>
                  <a:schemeClr val="accent1"/>
                </a:solidFill>
              </a:rPr>
              <a:t>genesis defined as first warning vice first TS (&gt;= 35 kts)</a:t>
            </a:r>
            <a:endParaRPr lang="en-US" dirty="0"/>
          </a:p>
          <a:p>
            <a:pPr lvl="1"/>
            <a:r>
              <a:rPr lang="en-US" dirty="0"/>
              <a:t>ECMWF ERA5 reanalysis </a:t>
            </a:r>
            <a:r>
              <a:rPr lang="en-US" b="1" i="1" dirty="0">
                <a:solidFill>
                  <a:srgbClr val="FF0000"/>
                </a:solidFill>
              </a:rPr>
              <a:t>00/12 UTC 10-d forecasts</a:t>
            </a:r>
          </a:p>
          <a:p>
            <a:pPr lvl="1"/>
            <a:r>
              <a:rPr lang="en-US" dirty="0"/>
              <a:t>three hi-res satellite global precipitation analyses</a:t>
            </a:r>
          </a:p>
          <a:p>
            <a:pPr lvl="2"/>
            <a:r>
              <a:rPr lang="en-US" dirty="0"/>
              <a:t>CMORPH (NCEP CPC)</a:t>
            </a:r>
          </a:p>
          <a:p>
            <a:pPr lvl="2"/>
            <a:r>
              <a:rPr lang="en-US" dirty="0" err="1"/>
              <a:t>GsMAP</a:t>
            </a:r>
            <a:r>
              <a:rPr lang="en-US" dirty="0"/>
              <a:t> (Japan JAXA)</a:t>
            </a:r>
          </a:p>
          <a:p>
            <a:pPr lvl="2"/>
            <a:r>
              <a:rPr lang="en-US" b="1" i="1" dirty="0">
                <a:solidFill>
                  <a:srgbClr val="FF0000"/>
                </a:solidFill>
              </a:rPr>
              <a:t>IMERG (NASA)</a:t>
            </a:r>
          </a:p>
          <a:p>
            <a:r>
              <a:rPr lang="en-US" dirty="0"/>
              <a:t>implementation – </a:t>
            </a:r>
            <a:r>
              <a:rPr lang="en-US" dirty="0" err="1"/>
              <a:t>github</a:t>
            </a:r>
            <a:r>
              <a:rPr lang="en-US" dirty="0"/>
              <a:t> project – V04 (1</a:t>
            </a:r>
            <a:r>
              <a:rPr lang="en-US" baseline="30000" dirty="0"/>
              <a:t>st</a:t>
            </a:r>
            <a:r>
              <a:rPr lang="en-US" dirty="0"/>
              <a:t> beta)</a:t>
            </a:r>
          </a:p>
          <a:p>
            <a:pPr lvl="1"/>
            <a:r>
              <a:rPr lang="en-US" dirty="0"/>
              <a:t>2007-2022 </a:t>
            </a:r>
          </a:p>
          <a:p>
            <a:endParaRPr lang="en-US" b="1" i="1" dirty="0">
              <a:solidFill>
                <a:srgbClr val="FF0000"/>
              </a:solidFill>
            </a:endParaRPr>
          </a:p>
        </p:txBody>
      </p:sp>
    </p:spTree>
    <p:extLst>
      <p:ext uri="{BB962C8B-B14F-4D97-AF65-F5344CB8AC3E}">
        <p14:creationId xmlns:p14="http://schemas.microsoft.com/office/powerpoint/2010/main" val="11942789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39999">
              <a:srgbClr val="85C2FF"/>
            </a:gs>
            <a:gs pos="70000">
              <a:srgbClr val="C4D6EB"/>
            </a:gs>
            <a:gs pos="100000">
              <a:srgbClr val="FFEBFA"/>
            </a:gs>
          </a:gsLst>
          <a:lin ang="13500000" scaled="1"/>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50230" fontAlgn="auto">
              <a:spcBef>
                <a:spcPts val="0"/>
              </a:spcBef>
              <a:spcAft>
                <a:spcPts val="0"/>
              </a:spcAft>
            </a:pPr>
            <a:fld id="{DD3FB308-0619-044A-A056-2B0AD7C7A65E}" type="slidenum">
              <a:rPr lang="en-US">
                <a:solidFill>
                  <a:srgbClr val="FFFFFF"/>
                </a:solidFill>
                <a:latin typeface="Calibri"/>
                <a:ea typeface="+mn-ea"/>
                <a:cs typeface="+mn-cs"/>
              </a:rPr>
              <a:pPr defTabSz="650230" fontAlgn="auto">
                <a:spcBef>
                  <a:spcPts val="0"/>
                </a:spcBef>
                <a:spcAft>
                  <a:spcPts val="0"/>
                </a:spcAft>
              </a:pPr>
              <a:t>17</a:t>
            </a:fld>
            <a:endParaRPr lang="en-US" dirty="0">
              <a:solidFill>
                <a:srgbClr val="FFFFFF"/>
              </a:solidFill>
              <a:latin typeface="Calibri"/>
              <a:ea typeface="+mn-ea"/>
              <a:cs typeface="+mn-cs"/>
            </a:endParaRPr>
          </a:p>
        </p:txBody>
      </p:sp>
      <p:sp>
        <p:nvSpPr>
          <p:cNvPr id="8" name="TextBox 7"/>
          <p:cNvSpPr txBox="1"/>
          <p:nvPr/>
        </p:nvSpPr>
        <p:spPr>
          <a:xfrm>
            <a:off x="179553" y="9000597"/>
            <a:ext cx="2694857" cy="486287"/>
          </a:xfrm>
          <a:prstGeom prst="rect">
            <a:avLst/>
          </a:prstGeom>
          <a:noFill/>
        </p:spPr>
        <p:txBody>
          <a:bodyPr wrap="square" rtlCol="0">
            <a:spAutoFit/>
          </a:bodyPr>
          <a:lstStyle/>
          <a:p>
            <a:pPr algn="l" defTabSz="650230" fontAlgn="auto">
              <a:spcBef>
                <a:spcPts val="0"/>
              </a:spcBef>
              <a:spcAft>
                <a:spcPts val="0"/>
              </a:spcAft>
            </a:pPr>
            <a:r>
              <a:rPr lang="en-US" sz="2560" dirty="0">
                <a:latin typeface="Calibri"/>
                <a:ea typeface="+mn-ea"/>
                <a:cs typeface="+mn-cs"/>
              </a:rPr>
              <a:t>21 April 2016</a:t>
            </a:r>
          </a:p>
        </p:txBody>
      </p:sp>
      <p:sp>
        <p:nvSpPr>
          <p:cNvPr id="2" name="TextBox 1">
            <a:extLst>
              <a:ext uri="{FF2B5EF4-FFF2-40B4-BE49-F238E27FC236}">
                <a16:creationId xmlns:a16="http://schemas.microsoft.com/office/drawing/2014/main" id="{597CF8E5-6937-298D-1774-EDC6614094FA}"/>
              </a:ext>
            </a:extLst>
          </p:cNvPr>
          <p:cNvSpPr txBox="1"/>
          <p:nvPr/>
        </p:nvSpPr>
        <p:spPr>
          <a:xfrm>
            <a:off x="2076622" y="200371"/>
            <a:ext cx="8977458" cy="1323439"/>
          </a:xfrm>
          <a:prstGeom prst="rect">
            <a:avLst/>
          </a:prstGeom>
          <a:solidFill>
            <a:srgbClr val="FFFF00"/>
          </a:solidFill>
        </p:spPr>
        <p:txBody>
          <a:bodyPr wrap="square" rtlCol="0">
            <a:spAutoFit/>
          </a:bodyPr>
          <a:lstStyle/>
          <a:p>
            <a:r>
              <a:rPr lang="en-US" sz="4400" dirty="0">
                <a:solidFill>
                  <a:srgbClr val="191919"/>
                </a:solidFill>
              </a:rPr>
              <a:t>2024 …</a:t>
            </a:r>
          </a:p>
          <a:p>
            <a:r>
              <a:rPr lang="en-US" sz="3600" dirty="0">
                <a:effectLst/>
                <a:latin typeface="Helvetica Neue" panose="02000503000000020004" pitchFamily="2" charset="0"/>
                <a:hlinkClick r:id="rId3"/>
              </a:rPr>
              <a:t>https://</a:t>
            </a:r>
            <a:r>
              <a:rPr lang="en-US" sz="3600" dirty="0" err="1">
                <a:effectLst/>
                <a:latin typeface="Helvetica Neue" panose="02000503000000020004" pitchFamily="2" charset="0"/>
                <a:hlinkClick r:id="rId3"/>
              </a:rPr>
              <a:t>github.com</a:t>
            </a:r>
            <a:r>
              <a:rPr lang="en-US" sz="3600" dirty="0">
                <a:effectLst/>
                <a:latin typeface="Helvetica Neue" panose="02000503000000020004" pitchFamily="2" charset="0"/>
                <a:hlinkClick r:id="rId3"/>
              </a:rPr>
              <a:t>/</a:t>
            </a:r>
            <a:r>
              <a:rPr lang="en-US" sz="3600" dirty="0" err="1">
                <a:effectLst/>
                <a:latin typeface="Helvetica Neue" panose="02000503000000020004" pitchFamily="2" charset="0"/>
                <a:hlinkClick r:id="rId3"/>
              </a:rPr>
              <a:t>tenkiman</a:t>
            </a:r>
            <a:r>
              <a:rPr lang="en-US" sz="3600" dirty="0">
                <a:effectLst/>
                <a:latin typeface="Helvetica Neue" panose="02000503000000020004" pitchFamily="2" charset="0"/>
                <a:hlinkClick r:id="rId3"/>
              </a:rPr>
              <a:t>/superBT-V04</a:t>
            </a:r>
            <a:endParaRPr lang="en-US" sz="3600" dirty="0">
              <a:effectLst/>
              <a:latin typeface="Helvetica Neue" panose="02000503000000020004" pitchFamily="2" charset="0"/>
            </a:endParaRPr>
          </a:p>
        </p:txBody>
      </p:sp>
      <p:pic>
        <p:nvPicPr>
          <p:cNvPr id="17" name="Picture 16" descr="A screenshot of a computer&#10;&#10;Description automatically generated">
            <a:extLst>
              <a:ext uri="{FF2B5EF4-FFF2-40B4-BE49-F238E27FC236}">
                <a16:creationId xmlns:a16="http://schemas.microsoft.com/office/drawing/2014/main" id="{75103BEB-D176-E354-B5D8-31663D41E75F}"/>
              </a:ext>
            </a:extLst>
          </p:cNvPr>
          <p:cNvPicPr>
            <a:picLocks noChangeAspect="1"/>
          </p:cNvPicPr>
          <p:nvPr/>
        </p:nvPicPr>
        <p:blipFill>
          <a:blip r:embed="rId4"/>
          <a:stretch>
            <a:fillRect/>
          </a:stretch>
        </p:blipFill>
        <p:spPr>
          <a:xfrm>
            <a:off x="0" y="1523809"/>
            <a:ext cx="13004800" cy="8345008"/>
          </a:xfrm>
          <a:prstGeom prst="rect">
            <a:avLst/>
          </a:prstGeom>
        </p:spPr>
      </p:pic>
      <p:sp>
        <p:nvSpPr>
          <p:cNvPr id="3" name="Rounded Rectangular Callout 2">
            <a:extLst>
              <a:ext uri="{FF2B5EF4-FFF2-40B4-BE49-F238E27FC236}">
                <a16:creationId xmlns:a16="http://schemas.microsoft.com/office/drawing/2014/main" id="{48EBE7A7-8923-2546-B7FB-F5449828AB2D}"/>
              </a:ext>
            </a:extLst>
          </p:cNvPr>
          <p:cNvSpPr/>
          <p:nvPr/>
        </p:nvSpPr>
        <p:spPr bwMode="auto">
          <a:xfrm>
            <a:off x="5207000" y="4267200"/>
            <a:ext cx="6172200" cy="3251954"/>
          </a:xfrm>
          <a:prstGeom prst="wedgeRoundRectCallout">
            <a:avLst>
              <a:gd name="adj1" fmla="val -114790"/>
              <a:gd name="adj2" fmla="val 5870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b="1" dirty="0">
                <a:solidFill>
                  <a:srgbClr val="FF0000"/>
                </a:solidFill>
              </a:rPr>
              <a:t>python(2) </a:t>
            </a:r>
            <a:r>
              <a:rPr lang="en-US" sz="3600" b="1" dirty="0">
                <a:solidFill>
                  <a:srgbClr val="FF0000"/>
                </a:solidFill>
                <a:latin typeface="Gill Sans MT" panose="020B0502020104020203" pitchFamily="34" charset="0"/>
              </a:rPr>
              <a:t>interface</a:t>
            </a: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1" u="sng" dirty="0">
              <a:solidFill>
                <a:srgbClr val="000090"/>
              </a:solidFill>
              <a:latin typeface="Gill Sans MT" panose="020B0502020104020203"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b="1" u="sng" dirty="0">
                <a:solidFill>
                  <a:srgbClr val="000090"/>
                </a:solidFill>
                <a:latin typeface="Gill Sans MT" panose="020B0502020104020203" pitchFamily="34" charset="0"/>
              </a:rPr>
              <a:t>list TC positions</a:t>
            </a:r>
            <a:endParaRPr lang="en-US" sz="1800" b="1" u="sng" dirty="0">
              <a:solidFill>
                <a:srgbClr val="000090"/>
              </a:solidFill>
              <a:latin typeface="Gill Sans MT" panose="020B0502020104020203" pitchFamily="34"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800" b="1" dirty="0">
                <a:solidFill>
                  <a:srgbClr val="000090"/>
                </a:solidFill>
                <a:latin typeface="Gill Sans MT" panose="020B0502020104020203" pitchFamily="34" charset="0"/>
              </a:rPr>
              <a:t>Storm ID, e.g., -S w.07 (all WPAC TCs in 2007)</a:t>
            </a: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800" b="1" dirty="0">
                <a:solidFill>
                  <a:srgbClr val="000090"/>
                </a:solidFill>
                <a:latin typeface="Gill Sans MT" panose="020B0502020104020203" pitchFamily="34" charset="0"/>
              </a:rPr>
              <a:t>DTG range, e.g., all TCS from 2007090700-2007093000</a:t>
            </a: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b="1" u="sng" dirty="0">
                <a:solidFill>
                  <a:srgbClr val="000090"/>
                </a:solidFill>
                <a:latin typeface="Gill Sans MT" panose="020B0502020104020203" pitchFamily="34" charset="0"/>
              </a:rPr>
              <a:t>comp 9Xdev v 9Xnon</a:t>
            </a: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b="1" u="sng" dirty="0">
                <a:solidFill>
                  <a:srgbClr val="000090"/>
                </a:solidFill>
                <a:latin typeface="Gill Sans MT" panose="020B0502020104020203" pitchFamily="34" charset="0"/>
              </a:rPr>
              <a:t>list variables, e.g., VWS in .csv </a:t>
            </a:r>
            <a:endParaRPr lang="en-US" sz="4000" b="1" u="sng" dirty="0">
              <a:solidFill>
                <a:srgbClr val="000090"/>
              </a:solidFill>
              <a:latin typeface="Gill Sans MT" panose="020B0502020104020203" pitchFamily="34" charset="0"/>
            </a:endParaRPr>
          </a:p>
        </p:txBody>
      </p:sp>
    </p:spTree>
    <p:extLst>
      <p:ext uri="{BB962C8B-B14F-4D97-AF65-F5344CB8AC3E}">
        <p14:creationId xmlns:p14="http://schemas.microsoft.com/office/powerpoint/2010/main" val="252739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1A88-9CE2-11BB-2BE6-F1BEF780175E}"/>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301AAF95-6C0D-CF09-6526-7543E13B6872}"/>
              </a:ext>
            </a:extLst>
          </p:cNvPr>
          <p:cNvSpPr>
            <a:spLocks noGrp="1"/>
          </p:cNvSpPr>
          <p:nvPr>
            <p:ph idx="1"/>
          </p:nvPr>
        </p:nvSpPr>
        <p:spPr/>
        <p:txBody>
          <a:bodyPr/>
          <a:lstStyle/>
          <a:p>
            <a:r>
              <a:rPr lang="en-US" dirty="0"/>
              <a:t>Quality of ERA5 forecasts – how good are the dynamics like vertical wind shear?</a:t>
            </a:r>
          </a:p>
          <a:p>
            <a:pPr lvl="1"/>
            <a:r>
              <a:rPr lang="en-US" dirty="0"/>
              <a:t>ABBY results suggest the analyses are ‘good’ and of consistent quality 1979-present</a:t>
            </a:r>
          </a:p>
          <a:p>
            <a:pPr lvl="1"/>
            <a:r>
              <a:rPr lang="en-US" dirty="0"/>
              <a:t>I have ERA5 forecasts for Halsey’s typhoon Cobra 19441215 – best track?</a:t>
            </a:r>
          </a:p>
          <a:p>
            <a:r>
              <a:rPr lang="en-US" dirty="0"/>
              <a:t>Formation or 9X → NN</a:t>
            </a:r>
          </a:p>
          <a:p>
            <a:pPr lvl="1"/>
            <a:r>
              <a:rPr lang="en-US" dirty="0">
                <a:solidFill>
                  <a:schemeClr val="bg2">
                    <a:lumMod val="60000"/>
                    <a:lumOff val="40000"/>
                  </a:schemeClr>
                </a:solidFill>
              </a:rPr>
              <a:t>rate or percentage of 9X that become NN</a:t>
            </a:r>
          </a:p>
          <a:p>
            <a:pPr lvl="1"/>
            <a:r>
              <a:rPr lang="en-US" dirty="0">
                <a:solidFill>
                  <a:schemeClr val="bg2">
                    <a:lumMod val="60000"/>
                    <a:lumOff val="40000"/>
                  </a:schemeClr>
                </a:solidFill>
              </a:rPr>
              <a:t>difference in dynamics (vertical wind shear) &amp; </a:t>
            </a:r>
            <a:r>
              <a:rPr lang="en-US" dirty="0" err="1">
                <a:solidFill>
                  <a:schemeClr val="bg2">
                    <a:lumMod val="60000"/>
                    <a:lumOff val="40000"/>
                  </a:schemeClr>
                </a:solidFill>
              </a:rPr>
              <a:t>thermo</a:t>
            </a:r>
            <a:r>
              <a:rPr lang="en-US" dirty="0">
                <a:solidFill>
                  <a:schemeClr val="bg2">
                    <a:lumMod val="60000"/>
                    <a:lumOff val="40000"/>
                  </a:schemeClr>
                </a:solidFill>
              </a:rPr>
              <a:t> (3deg mean rain) between 9Xdev and 9Xnon</a:t>
            </a:r>
          </a:p>
          <a:p>
            <a:r>
              <a:rPr lang="en-US" dirty="0"/>
              <a:t>Version 1.0</a:t>
            </a:r>
          </a:p>
          <a:p>
            <a:pPr lvl="1"/>
            <a:r>
              <a:rPr lang="en-US" dirty="0">
                <a:solidFill>
                  <a:schemeClr val="bg2">
                    <a:lumMod val="60000"/>
                    <a:lumOff val="40000"/>
                  </a:schemeClr>
                </a:solidFill>
              </a:rPr>
              <a:t>add 2006 &amp; 2023</a:t>
            </a:r>
          </a:p>
          <a:p>
            <a:pPr lvl="1"/>
            <a:r>
              <a:rPr lang="en-US" dirty="0">
                <a:solidFill>
                  <a:schemeClr val="bg2">
                    <a:lumMod val="60000"/>
                    <a:lumOff val="40000"/>
                  </a:schemeClr>
                </a:solidFill>
              </a:rPr>
              <a:t>add more R34 data from CIRA &amp; ERA5</a:t>
            </a:r>
          </a:p>
          <a:p>
            <a:pPr lvl="1"/>
            <a:endParaRPr lang="en-US" dirty="0"/>
          </a:p>
        </p:txBody>
      </p:sp>
    </p:spTree>
    <p:extLst>
      <p:ext uri="{BB962C8B-B14F-4D97-AF65-F5344CB8AC3E}">
        <p14:creationId xmlns:p14="http://schemas.microsoft.com/office/powerpoint/2010/main" val="370868838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F07D-7BD4-230A-E4DC-DF5D3FE68ECE}"/>
              </a:ext>
            </a:extLst>
          </p:cNvPr>
          <p:cNvSpPr>
            <a:spLocks noGrp="1"/>
          </p:cNvSpPr>
          <p:nvPr>
            <p:ph type="title"/>
          </p:nvPr>
        </p:nvSpPr>
        <p:spPr/>
        <p:txBody>
          <a:bodyPr/>
          <a:lstStyle/>
          <a:p>
            <a:r>
              <a:rPr lang="en-US" dirty="0"/>
              <a:t>some words of wisdom…</a:t>
            </a:r>
          </a:p>
        </p:txBody>
      </p:sp>
      <p:sp>
        <p:nvSpPr>
          <p:cNvPr id="3" name="Content Placeholder 2">
            <a:extLst>
              <a:ext uri="{FF2B5EF4-FFF2-40B4-BE49-F238E27FC236}">
                <a16:creationId xmlns:a16="http://schemas.microsoft.com/office/drawing/2014/main" id="{FE4F13FC-42D4-3C12-0467-AE17F0314D57}"/>
              </a:ext>
            </a:extLst>
          </p:cNvPr>
          <p:cNvSpPr>
            <a:spLocks noGrp="1"/>
          </p:cNvSpPr>
          <p:nvPr>
            <p:ph idx="1"/>
          </p:nvPr>
        </p:nvSpPr>
        <p:spPr>
          <a:xfrm>
            <a:off x="-21167" y="1905000"/>
            <a:ext cx="12979400" cy="6705600"/>
          </a:xfrm>
        </p:spPr>
        <p:txBody>
          <a:bodyPr/>
          <a:lstStyle/>
          <a:p>
            <a:pPr marL="266700" indent="0" algn="r">
              <a:buNone/>
            </a:pPr>
            <a:endParaRPr lang="en-US" sz="3200" dirty="0"/>
          </a:p>
          <a:p>
            <a:pPr marL="266700" marR="0" lvl="0" indent="0" algn="l"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5400" b="0" i="0" u="none" strike="noStrike" kern="0" cap="none" spc="0" normalizeH="0" baseline="0" noProof="0" dirty="0">
                <a:ln>
                  <a:noFill/>
                </a:ln>
                <a:solidFill>
                  <a:srgbClr val="000000"/>
                </a:solidFill>
                <a:effectLst/>
                <a:uLnTx/>
                <a:uFillTx/>
                <a:latin typeface="Gill Sans MT"/>
                <a:ea typeface="ヒラギノ角ゴ ProN W3"/>
                <a:sym typeface="Gill Sans" charset="0"/>
              </a:rPr>
              <a:t>“Forecasting is the acid test of an analysis”</a:t>
            </a: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4000" b="0" i="0" u="none" strike="noStrike" kern="0" cap="none" spc="0" normalizeH="0" baseline="0" noProof="0" dirty="0">
                <a:ln>
                  <a:noFill/>
                </a:ln>
                <a:solidFill>
                  <a:srgbClr val="000000"/>
                </a:solidFill>
                <a:effectLst/>
                <a:uLnTx/>
                <a:uFillTx/>
                <a:latin typeface="Gill Sans MT"/>
                <a:ea typeface="ヒラギノ角ゴ ProN W3"/>
                <a:sym typeface="Gill Sans" charset="0"/>
              </a:rPr>
              <a:t>Bob Kistler, NCEP</a:t>
            </a:r>
            <a:endParaRPr kumimoji="0" lang="en-US" sz="4400" b="0" i="0" u="none" strike="noStrike" kern="0" cap="none" spc="0" normalizeH="0" baseline="0" noProof="0" dirty="0">
              <a:ln>
                <a:noFill/>
              </a:ln>
              <a:solidFill>
                <a:srgbClr val="000000"/>
              </a:solidFill>
              <a:effectLst/>
              <a:uLnTx/>
              <a:uFillTx/>
              <a:latin typeface="Gill Sans MT"/>
              <a:ea typeface="ヒラギノ角ゴ ProN W3"/>
              <a:sym typeface="Gill Sans" charset="0"/>
            </a:endParaRP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lang="en-US" sz="2400" dirty="0">
                <a:solidFill>
                  <a:srgbClr val="000000"/>
                </a:solidFill>
                <a:ea typeface="ヒラギノ角ゴ ProN W3"/>
              </a:rPr>
              <a:t>father of American Reanalysis</a:t>
            </a:r>
          </a:p>
          <a:p>
            <a:pPr marL="266700" marR="0" lvl="0" indent="0" algn="r" defTabSz="914400" rtl="0" eaLnBrk="0" fontAlgn="base" latinLnBrk="0" hangingPunct="0">
              <a:lnSpc>
                <a:spcPct val="100000"/>
              </a:lnSpc>
              <a:spcBef>
                <a:spcPts val="800"/>
              </a:spcBef>
              <a:spcAft>
                <a:spcPct val="0"/>
              </a:spcAft>
              <a:buClr>
                <a:srgbClr val="000000"/>
              </a:buClr>
              <a:buSzPct val="125000"/>
              <a:buFont typeface="Gill Sans" charset="0"/>
              <a:buNone/>
              <a:tabLst/>
              <a:defRPr/>
            </a:pPr>
            <a:r>
              <a:rPr kumimoji="0" lang="en-US" sz="2400" b="0" i="0" u="none" strike="noStrike" kern="0" cap="none" spc="0" normalizeH="0" baseline="0" noProof="0" dirty="0">
                <a:ln>
                  <a:noFill/>
                </a:ln>
                <a:solidFill>
                  <a:srgbClr val="000000"/>
                </a:solidFill>
                <a:effectLst/>
                <a:uLnTx/>
                <a:uFillTx/>
                <a:latin typeface="Gill Sans MT"/>
                <a:ea typeface="ヒラギノ角ゴ ProN W3"/>
                <a:sym typeface="Gill Sans" charset="0"/>
              </a:rPr>
              <a:t>NCEP/NCAR R1</a:t>
            </a:r>
          </a:p>
          <a:p>
            <a:pPr marL="266700" indent="0" algn="r">
              <a:buNone/>
            </a:pPr>
            <a:endParaRPr lang="en-US" sz="3200" dirty="0"/>
          </a:p>
        </p:txBody>
      </p:sp>
    </p:spTree>
    <p:extLst>
      <p:ext uri="{BB962C8B-B14F-4D97-AF65-F5344CB8AC3E}">
        <p14:creationId xmlns:p14="http://schemas.microsoft.com/office/powerpoint/2010/main" val="24723795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4067-EACA-38DB-EB34-5AA544F8C70B}"/>
              </a:ext>
            </a:extLst>
          </p:cNvPr>
          <p:cNvSpPr>
            <a:spLocks noGrp="1"/>
          </p:cNvSpPr>
          <p:nvPr>
            <p:ph type="title"/>
          </p:nvPr>
        </p:nvSpPr>
        <p:spPr/>
        <p:txBody>
          <a:bodyPr/>
          <a:lstStyle/>
          <a:p>
            <a:r>
              <a:rPr lang="en-US" sz="4000" dirty="0"/>
              <a:t>The Bill Gray Standard Seminar Question</a:t>
            </a:r>
            <a:br>
              <a:rPr lang="en-US" dirty="0"/>
            </a:br>
            <a:r>
              <a:rPr lang="en-US" sz="3200" dirty="0"/>
              <a:t>20140401 AMS </a:t>
            </a:r>
            <a:r>
              <a:rPr lang="en-US" sz="3200" dirty="0" err="1"/>
              <a:t>Hurr</a:t>
            </a:r>
            <a:r>
              <a:rPr lang="en-US" sz="3200" dirty="0"/>
              <a:t> Conf San Diego</a:t>
            </a:r>
            <a:endParaRPr lang="en-US" dirty="0"/>
          </a:p>
        </p:txBody>
      </p:sp>
      <p:pic>
        <p:nvPicPr>
          <p:cNvPr id="7" name="Picture 6" descr="A person standing in front of a group of people eating&#10;&#10;Description automatically generated">
            <a:extLst>
              <a:ext uri="{FF2B5EF4-FFF2-40B4-BE49-F238E27FC236}">
                <a16:creationId xmlns:a16="http://schemas.microsoft.com/office/drawing/2014/main" id="{73345C1B-31D6-F61A-BF99-1F7C09194098}"/>
              </a:ext>
            </a:extLst>
          </p:cNvPr>
          <p:cNvPicPr>
            <a:picLocks noChangeAspect="1"/>
          </p:cNvPicPr>
          <p:nvPr/>
        </p:nvPicPr>
        <p:blipFill>
          <a:blip r:embed="rId2"/>
          <a:stretch>
            <a:fillRect/>
          </a:stretch>
        </p:blipFill>
        <p:spPr>
          <a:xfrm>
            <a:off x="12700" y="1132826"/>
            <a:ext cx="7772400" cy="7453657"/>
          </a:xfrm>
          <a:prstGeom prst="rect">
            <a:avLst/>
          </a:prstGeom>
        </p:spPr>
      </p:pic>
      <p:sp>
        <p:nvSpPr>
          <p:cNvPr id="8" name="Rounded Rectangular Callout 7">
            <a:extLst>
              <a:ext uri="{FF2B5EF4-FFF2-40B4-BE49-F238E27FC236}">
                <a16:creationId xmlns:a16="http://schemas.microsoft.com/office/drawing/2014/main" id="{3A771CBB-9165-E889-D1B3-8A7ECF16249B}"/>
              </a:ext>
            </a:extLst>
          </p:cNvPr>
          <p:cNvSpPr/>
          <p:nvPr/>
        </p:nvSpPr>
        <p:spPr bwMode="auto">
          <a:xfrm>
            <a:off x="8407400" y="1132826"/>
            <a:ext cx="4561114" cy="2145268"/>
          </a:xfrm>
          <a:prstGeom prst="wedgeRoundRectCallout">
            <a:avLst>
              <a:gd name="adj1" fmla="val -133408"/>
              <a:gd name="adj2" fmla="val 65499"/>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000" b="1" dirty="0">
                <a:solidFill>
                  <a:srgbClr val="000090"/>
                </a:solidFill>
              </a:rPr>
              <a:t>This is all well and good Mike…</a:t>
            </a:r>
          </a:p>
        </p:txBody>
      </p:sp>
    </p:spTree>
    <p:extLst>
      <p:ext uri="{BB962C8B-B14F-4D97-AF65-F5344CB8AC3E}">
        <p14:creationId xmlns:p14="http://schemas.microsoft.com/office/powerpoint/2010/main" val="308261930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2E85-C32E-7078-1102-24251BE6742B}"/>
              </a:ext>
            </a:extLst>
          </p:cNvPr>
          <p:cNvSpPr>
            <a:spLocks noGrp="1"/>
          </p:cNvSpPr>
          <p:nvPr>
            <p:ph type="title"/>
          </p:nvPr>
        </p:nvSpPr>
        <p:spPr/>
        <p:txBody>
          <a:bodyPr/>
          <a:lstStyle/>
          <a:p>
            <a:r>
              <a:rPr lang="en-US" sz="4000" dirty="0"/>
              <a:t>WPAC ERA5 v JTWC mean 72-h PE</a:t>
            </a:r>
            <a:br>
              <a:rPr lang="en-US" sz="4000" dirty="0"/>
            </a:br>
            <a:r>
              <a:rPr lang="en-US" sz="3600" b="1" dirty="0"/>
              <a:t>1979-2021</a:t>
            </a:r>
            <a:endParaRPr lang="en-US" sz="4000" b="1" dirty="0"/>
          </a:p>
        </p:txBody>
      </p:sp>
      <p:pic>
        <p:nvPicPr>
          <p:cNvPr id="6" name="Picture 5" descr="Chart, histogram&#10;&#10;Description automatically generated">
            <a:extLst>
              <a:ext uri="{FF2B5EF4-FFF2-40B4-BE49-F238E27FC236}">
                <a16:creationId xmlns:a16="http://schemas.microsoft.com/office/drawing/2014/main" id="{0441D340-0A7B-6FBF-70E0-403EA9AE036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97000" y="1022350"/>
            <a:ext cx="10210800" cy="8022770"/>
          </a:xfrm>
          <a:prstGeom prst="rect">
            <a:avLst/>
          </a:prstGeom>
        </p:spPr>
      </p:pic>
    </p:spTree>
    <p:extLst>
      <p:ext uri="{BB962C8B-B14F-4D97-AF65-F5344CB8AC3E}">
        <p14:creationId xmlns:p14="http://schemas.microsoft.com/office/powerpoint/2010/main" val="28242001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06C0-3B07-DF40-98B5-812A6574495A}"/>
              </a:ext>
            </a:extLst>
          </p:cNvPr>
          <p:cNvSpPr>
            <a:spLocks noGrp="1"/>
          </p:cNvSpPr>
          <p:nvPr>
            <p:ph type="title"/>
          </p:nvPr>
        </p:nvSpPr>
        <p:spPr>
          <a:xfrm>
            <a:off x="25400" y="0"/>
            <a:ext cx="12979400" cy="1054100"/>
          </a:xfrm>
        </p:spPr>
        <p:txBody>
          <a:bodyPr/>
          <a:lstStyle/>
          <a:p>
            <a:r>
              <a:rPr lang="en-US" sz="4000" dirty="0"/>
              <a:t>ECMWF v ERA5 v GFS 2007-2019</a:t>
            </a:r>
            <a:br>
              <a:rPr lang="en-US" sz="4000" dirty="0"/>
            </a:br>
            <a:r>
              <a:rPr lang="en-US" sz="3200" dirty="0"/>
              <a:t>% improve (lower) mean PE relative to GFS as a baseline</a:t>
            </a:r>
            <a:endParaRPr lang="en-US" sz="4000" dirty="0"/>
          </a:p>
        </p:txBody>
      </p:sp>
      <p:pic>
        <p:nvPicPr>
          <p:cNvPr id="4" name="Picture 3" descr="Chart&#10;&#10;Description automatically generated">
            <a:extLst>
              <a:ext uri="{FF2B5EF4-FFF2-40B4-BE49-F238E27FC236}">
                <a16:creationId xmlns:a16="http://schemas.microsoft.com/office/drawing/2014/main" id="{EED710C4-C981-EC2B-5F13-4742B243BE1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5500" y="1219200"/>
            <a:ext cx="11379200" cy="8534400"/>
          </a:xfrm>
          <a:prstGeom prst="rect">
            <a:avLst/>
          </a:prstGeom>
        </p:spPr>
      </p:pic>
    </p:spTree>
    <p:extLst>
      <p:ext uri="{BB962C8B-B14F-4D97-AF65-F5344CB8AC3E}">
        <p14:creationId xmlns:p14="http://schemas.microsoft.com/office/powerpoint/2010/main" val="30183534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1A88-9CE2-11BB-2BE6-F1BEF780175E}"/>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301AAF95-6C0D-CF09-6526-7543E13B6872}"/>
              </a:ext>
            </a:extLst>
          </p:cNvPr>
          <p:cNvSpPr>
            <a:spLocks noGrp="1"/>
          </p:cNvSpPr>
          <p:nvPr>
            <p:ph idx="1"/>
          </p:nvPr>
        </p:nvSpPr>
        <p:spPr/>
        <p:txBody>
          <a:bodyPr/>
          <a:lstStyle/>
          <a:p>
            <a:r>
              <a:rPr lang="en-US" dirty="0">
                <a:solidFill>
                  <a:schemeClr val="bg2">
                    <a:lumMod val="60000"/>
                    <a:lumOff val="40000"/>
                  </a:schemeClr>
                </a:solidFill>
              </a:rPr>
              <a:t>Quality of ERA5 forecasts – how good is the dynamics like vertical wind shear?</a:t>
            </a:r>
          </a:p>
          <a:p>
            <a:pPr lvl="1"/>
            <a:r>
              <a:rPr lang="en-US" dirty="0">
                <a:solidFill>
                  <a:schemeClr val="bg2">
                    <a:lumMod val="60000"/>
                    <a:lumOff val="40000"/>
                  </a:schemeClr>
                </a:solidFill>
              </a:rPr>
              <a:t>ABBY results suggest the analyses are ‘good’ and of consistent quality 1979-present</a:t>
            </a:r>
          </a:p>
          <a:p>
            <a:r>
              <a:rPr lang="en-US" dirty="0"/>
              <a:t>Formation or 9X → NN</a:t>
            </a:r>
          </a:p>
          <a:p>
            <a:pPr lvl="1"/>
            <a:r>
              <a:rPr lang="en-US" dirty="0"/>
              <a:t>rate or percentage of 9X that become NN</a:t>
            </a:r>
          </a:p>
          <a:p>
            <a:pPr lvl="1"/>
            <a:r>
              <a:rPr lang="en-US" dirty="0">
                <a:solidFill>
                  <a:schemeClr val="bg2">
                    <a:lumMod val="60000"/>
                    <a:lumOff val="40000"/>
                  </a:schemeClr>
                </a:solidFill>
              </a:rPr>
              <a:t>difference in dynamics (vertical wind shear) &amp; </a:t>
            </a:r>
            <a:r>
              <a:rPr lang="en-US" dirty="0" err="1">
                <a:solidFill>
                  <a:schemeClr val="bg2">
                    <a:lumMod val="60000"/>
                    <a:lumOff val="40000"/>
                  </a:schemeClr>
                </a:solidFill>
              </a:rPr>
              <a:t>thermo</a:t>
            </a:r>
            <a:r>
              <a:rPr lang="en-US" dirty="0">
                <a:solidFill>
                  <a:schemeClr val="bg2">
                    <a:lumMod val="60000"/>
                    <a:lumOff val="40000"/>
                  </a:schemeClr>
                </a:solidFill>
              </a:rPr>
              <a:t> (3deg mean rain) between 9Xdev and 9Xnon</a:t>
            </a:r>
          </a:p>
          <a:p>
            <a:r>
              <a:rPr lang="en-US" dirty="0">
                <a:solidFill>
                  <a:schemeClr val="bg2">
                    <a:lumMod val="60000"/>
                    <a:lumOff val="40000"/>
                  </a:schemeClr>
                </a:solidFill>
              </a:rPr>
              <a:t>Version 1.0</a:t>
            </a:r>
          </a:p>
          <a:p>
            <a:pPr lvl="1"/>
            <a:r>
              <a:rPr lang="en-US" dirty="0">
                <a:solidFill>
                  <a:schemeClr val="bg2">
                    <a:lumMod val="60000"/>
                    <a:lumOff val="40000"/>
                  </a:schemeClr>
                </a:solidFill>
              </a:rPr>
              <a:t>add 2006 &amp; 2023</a:t>
            </a:r>
          </a:p>
          <a:p>
            <a:pPr lvl="1"/>
            <a:r>
              <a:rPr lang="en-US" dirty="0">
                <a:solidFill>
                  <a:schemeClr val="bg2">
                    <a:lumMod val="60000"/>
                    <a:lumOff val="40000"/>
                  </a:schemeClr>
                </a:solidFill>
              </a:rPr>
              <a:t>add more R34 data from CIRA &amp; ERA5</a:t>
            </a:r>
          </a:p>
          <a:p>
            <a:pPr lvl="1"/>
            <a:endParaRPr lang="en-US" dirty="0"/>
          </a:p>
        </p:txBody>
      </p:sp>
    </p:spTree>
    <p:extLst>
      <p:ext uri="{BB962C8B-B14F-4D97-AF65-F5344CB8AC3E}">
        <p14:creationId xmlns:p14="http://schemas.microsoft.com/office/powerpoint/2010/main" val="5154046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1E7D-D469-D0D5-3EB5-4C95F53D1109}"/>
              </a:ext>
            </a:extLst>
          </p:cNvPr>
          <p:cNvSpPr>
            <a:spLocks noGrp="1"/>
          </p:cNvSpPr>
          <p:nvPr>
            <p:ph type="title"/>
          </p:nvPr>
        </p:nvSpPr>
        <p:spPr/>
        <p:txBody>
          <a:bodyPr/>
          <a:lstStyle/>
          <a:p>
            <a:r>
              <a:rPr lang="en-US" sz="3200" dirty="0"/>
              <a:t>Formation Rate &amp; Time to Genesis/Dissipation</a:t>
            </a:r>
            <a:br>
              <a:rPr lang="en-US" dirty="0"/>
            </a:br>
            <a:r>
              <a:rPr lang="en-US" sz="3600" dirty="0"/>
              <a:t>WPAC 2007-2011</a:t>
            </a:r>
            <a:endParaRPr lang="en-US" dirty="0"/>
          </a:p>
        </p:txBody>
      </p:sp>
      <p:pic>
        <p:nvPicPr>
          <p:cNvPr id="11" name="Content Placeholder 10" descr="A graph with red and green bars&#10;&#10;Description automatically generated">
            <a:extLst>
              <a:ext uri="{FF2B5EF4-FFF2-40B4-BE49-F238E27FC236}">
                <a16:creationId xmlns:a16="http://schemas.microsoft.com/office/drawing/2014/main" id="{19364A9E-5539-0487-357C-FCE115E83BF0}"/>
              </a:ext>
            </a:extLst>
          </p:cNvPr>
          <p:cNvPicPr>
            <a:picLocks noGrp="1" noChangeAspect="1"/>
          </p:cNvPicPr>
          <p:nvPr>
            <p:ph idx="1"/>
          </p:nvPr>
        </p:nvPicPr>
        <p:blipFill>
          <a:blip r:embed="rId2"/>
          <a:stretch>
            <a:fillRect/>
          </a:stretch>
        </p:blipFill>
        <p:spPr>
          <a:xfrm>
            <a:off x="1507069" y="1130300"/>
            <a:ext cx="9990662" cy="7493000"/>
          </a:xfrm>
        </p:spPr>
      </p:pic>
      <p:sp>
        <p:nvSpPr>
          <p:cNvPr id="12" name="Rounded Rectangular Callout 11">
            <a:extLst>
              <a:ext uri="{FF2B5EF4-FFF2-40B4-BE49-F238E27FC236}">
                <a16:creationId xmlns:a16="http://schemas.microsoft.com/office/drawing/2014/main" id="{4425C485-78A8-4369-E93C-5092154E3ECE}"/>
              </a:ext>
            </a:extLst>
          </p:cNvPr>
          <p:cNvSpPr/>
          <p:nvPr/>
        </p:nvSpPr>
        <p:spPr bwMode="auto">
          <a:xfrm>
            <a:off x="5816600" y="2303860"/>
            <a:ext cx="5486400" cy="2621994"/>
          </a:xfrm>
          <a:prstGeom prst="wedgeRoundRectCallout">
            <a:avLst>
              <a:gd name="adj1" fmla="val -37218"/>
              <a:gd name="adj2" fmla="val 8678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Form Rate: </a:t>
            </a:r>
            <a:r>
              <a:rPr lang="en-US" sz="3600" b="1" u="sng" dirty="0">
                <a:solidFill>
                  <a:schemeClr val="accent1"/>
                </a:solidFill>
              </a:rPr>
              <a:t>26%</a:t>
            </a:r>
            <a:endParaRPr lang="en-US" sz="2800" b="1" u="sng" dirty="0">
              <a:solidFill>
                <a:schemeClr val="accent1"/>
              </a:solidFill>
            </a:endParaRPr>
          </a:p>
          <a:p>
            <a:r>
              <a:rPr lang="en-US" sz="2400" dirty="0">
                <a:solidFill>
                  <a:srgbClr val="000090"/>
                </a:solidFill>
              </a:rPr>
              <a:t>(26% of all 9X become NN)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T-Gen: </a:t>
            </a:r>
            <a:r>
              <a:rPr lang="en-US" sz="2800" b="1" u="sng" dirty="0">
                <a:solidFill>
                  <a:schemeClr val="accent1"/>
                </a:solidFill>
              </a:rPr>
              <a:t>3.1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T-Diss: </a:t>
            </a:r>
            <a:r>
              <a:rPr lang="en-US" sz="2800" b="1" u="sng" dirty="0">
                <a:solidFill>
                  <a:schemeClr val="accent1"/>
                </a:solidFill>
              </a:rPr>
              <a:t>2.7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 </a:t>
            </a:r>
          </a:p>
        </p:txBody>
      </p:sp>
    </p:spTree>
    <p:extLst>
      <p:ext uri="{BB962C8B-B14F-4D97-AF65-F5344CB8AC3E}">
        <p14:creationId xmlns:p14="http://schemas.microsoft.com/office/powerpoint/2010/main" val="103593834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1E7D-D469-D0D5-3EB5-4C95F53D1109}"/>
              </a:ext>
            </a:extLst>
          </p:cNvPr>
          <p:cNvSpPr>
            <a:spLocks noGrp="1"/>
          </p:cNvSpPr>
          <p:nvPr>
            <p:ph type="title"/>
          </p:nvPr>
        </p:nvSpPr>
        <p:spPr/>
        <p:txBody>
          <a:bodyPr/>
          <a:lstStyle/>
          <a:p>
            <a:r>
              <a:rPr lang="en-US" sz="3200" dirty="0"/>
              <a:t>Formation Rate &amp; Time to Genesis/Dissipation</a:t>
            </a:r>
            <a:br>
              <a:rPr lang="en-US" dirty="0"/>
            </a:br>
            <a:r>
              <a:rPr lang="en-US" sz="3600" dirty="0"/>
              <a:t>WPAC 2018-2022</a:t>
            </a:r>
            <a:endParaRPr lang="en-US" dirty="0"/>
          </a:p>
        </p:txBody>
      </p:sp>
      <p:pic>
        <p:nvPicPr>
          <p:cNvPr id="11" name="Content Placeholder 10">
            <a:extLst>
              <a:ext uri="{FF2B5EF4-FFF2-40B4-BE49-F238E27FC236}">
                <a16:creationId xmlns:a16="http://schemas.microsoft.com/office/drawing/2014/main" id="{19364A9E-5539-0487-357C-FCE115E83BF0}"/>
              </a:ext>
            </a:extLst>
          </p:cNvPr>
          <p:cNvPicPr>
            <a:picLocks noGrp="1" noChangeAspect="1"/>
          </p:cNvPicPr>
          <p:nvPr>
            <p:ph idx="1"/>
          </p:nvPr>
        </p:nvPicPr>
        <p:blipFill>
          <a:blip r:embed="rId2"/>
          <a:srcRect/>
          <a:stretch/>
        </p:blipFill>
        <p:spPr>
          <a:xfrm>
            <a:off x="1507069" y="1130300"/>
            <a:ext cx="9990662" cy="7493000"/>
          </a:xfrm>
        </p:spPr>
      </p:pic>
      <p:sp>
        <p:nvSpPr>
          <p:cNvPr id="12" name="Rounded Rectangular Callout 11">
            <a:extLst>
              <a:ext uri="{FF2B5EF4-FFF2-40B4-BE49-F238E27FC236}">
                <a16:creationId xmlns:a16="http://schemas.microsoft.com/office/drawing/2014/main" id="{4425C485-78A8-4369-E93C-5092154E3ECE}"/>
              </a:ext>
            </a:extLst>
          </p:cNvPr>
          <p:cNvSpPr/>
          <p:nvPr/>
        </p:nvSpPr>
        <p:spPr bwMode="auto">
          <a:xfrm>
            <a:off x="5816600" y="2303860"/>
            <a:ext cx="5486400" cy="2621994"/>
          </a:xfrm>
          <a:prstGeom prst="wedgeRoundRectCallout">
            <a:avLst>
              <a:gd name="adj1" fmla="val -37218"/>
              <a:gd name="adj2" fmla="val 8678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Form Rate: </a:t>
            </a:r>
            <a:r>
              <a:rPr lang="en-US" sz="3600" b="1" u="sng" dirty="0">
                <a:solidFill>
                  <a:schemeClr val="accent1"/>
                </a:solidFill>
              </a:rPr>
              <a:t>50%</a:t>
            </a:r>
            <a:endParaRPr lang="en-US" sz="2800" b="1" u="sng" dirty="0">
              <a:solidFill>
                <a:schemeClr val="accent1"/>
              </a:solidFill>
            </a:endParaRPr>
          </a:p>
          <a:p>
            <a:r>
              <a:rPr lang="en-US" sz="2400" dirty="0">
                <a:solidFill>
                  <a:srgbClr val="000090"/>
                </a:solidFill>
              </a:rPr>
              <a:t>(50% of all 9X become NN)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T-Gen: </a:t>
            </a:r>
            <a:r>
              <a:rPr lang="en-US" sz="2800" b="1" u="sng" dirty="0">
                <a:solidFill>
                  <a:schemeClr val="accent1"/>
                </a:solidFill>
              </a:rPr>
              <a:t>3.6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T-Diss: </a:t>
            </a:r>
            <a:r>
              <a:rPr lang="en-US" sz="2800" b="1" u="sng" dirty="0">
                <a:solidFill>
                  <a:schemeClr val="accent1"/>
                </a:solidFill>
              </a:rPr>
              <a:t>3.1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 </a:t>
            </a:r>
          </a:p>
        </p:txBody>
      </p:sp>
    </p:spTree>
    <p:extLst>
      <p:ext uri="{BB962C8B-B14F-4D97-AF65-F5344CB8AC3E}">
        <p14:creationId xmlns:p14="http://schemas.microsoft.com/office/powerpoint/2010/main" val="47012140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1E7D-D469-D0D5-3EB5-4C95F53D1109}"/>
              </a:ext>
            </a:extLst>
          </p:cNvPr>
          <p:cNvSpPr>
            <a:spLocks noGrp="1"/>
          </p:cNvSpPr>
          <p:nvPr>
            <p:ph type="title"/>
          </p:nvPr>
        </p:nvSpPr>
        <p:spPr/>
        <p:txBody>
          <a:bodyPr/>
          <a:lstStyle/>
          <a:p>
            <a:r>
              <a:rPr lang="en-US" sz="3200" dirty="0"/>
              <a:t>Formation Rate &amp; Time to Genesis/Dissipation</a:t>
            </a:r>
            <a:br>
              <a:rPr lang="en-US" dirty="0"/>
            </a:br>
            <a:r>
              <a:rPr lang="en-US" sz="3600" dirty="0"/>
              <a:t>LANT 2018-2022</a:t>
            </a:r>
            <a:endParaRPr lang="en-US" dirty="0"/>
          </a:p>
        </p:txBody>
      </p:sp>
      <p:pic>
        <p:nvPicPr>
          <p:cNvPr id="11" name="Content Placeholder 10">
            <a:extLst>
              <a:ext uri="{FF2B5EF4-FFF2-40B4-BE49-F238E27FC236}">
                <a16:creationId xmlns:a16="http://schemas.microsoft.com/office/drawing/2014/main" id="{19364A9E-5539-0487-357C-FCE115E83BF0}"/>
              </a:ext>
            </a:extLst>
          </p:cNvPr>
          <p:cNvPicPr>
            <a:picLocks noGrp="1" noChangeAspect="1"/>
          </p:cNvPicPr>
          <p:nvPr>
            <p:ph idx="1"/>
          </p:nvPr>
        </p:nvPicPr>
        <p:blipFill>
          <a:blip r:embed="rId2"/>
          <a:srcRect/>
          <a:stretch/>
        </p:blipFill>
        <p:spPr>
          <a:xfrm>
            <a:off x="1507069" y="1130300"/>
            <a:ext cx="9990662" cy="7493000"/>
          </a:xfrm>
        </p:spPr>
      </p:pic>
      <p:sp>
        <p:nvSpPr>
          <p:cNvPr id="12" name="Rounded Rectangular Callout 11">
            <a:extLst>
              <a:ext uri="{FF2B5EF4-FFF2-40B4-BE49-F238E27FC236}">
                <a16:creationId xmlns:a16="http://schemas.microsoft.com/office/drawing/2014/main" id="{4425C485-78A8-4369-E93C-5092154E3ECE}"/>
              </a:ext>
            </a:extLst>
          </p:cNvPr>
          <p:cNvSpPr/>
          <p:nvPr/>
        </p:nvSpPr>
        <p:spPr bwMode="auto">
          <a:xfrm>
            <a:off x="5816600" y="2303860"/>
            <a:ext cx="5486400" cy="2621994"/>
          </a:xfrm>
          <a:prstGeom prst="wedgeRoundRectCallout">
            <a:avLst>
              <a:gd name="adj1" fmla="val -37218"/>
              <a:gd name="adj2" fmla="val 86785"/>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Form Rate: </a:t>
            </a:r>
            <a:r>
              <a:rPr lang="en-US" sz="3600" b="1" u="sng" dirty="0">
                <a:solidFill>
                  <a:schemeClr val="accent1"/>
                </a:solidFill>
              </a:rPr>
              <a:t>62%</a:t>
            </a:r>
            <a:endParaRPr lang="en-US" sz="2800" b="1" u="sng" dirty="0">
              <a:solidFill>
                <a:schemeClr val="accent1"/>
              </a:solidFill>
            </a:endParaRPr>
          </a:p>
          <a:p>
            <a:r>
              <a:rPr lang="en-US" sz="2400" dirty="0">
                <a:solidFill>
                  <a:srgbClr val="000090"/>
                </a:solidFill>
              </a:rPr>
              <a:t>(62% of all 9X become NN)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T-Gen: </a:t>
            </a:r>
            <a:r>
              <a:rPr lang="en-US" sz="2800" b="1" u="sng" dirty="0">
                <a:solidFill>
                  <a:schemeClr val="accent1"/>
                </a:solidFill>
              </a:rPr>
              <a:t>2.9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T-Diss: </a:t>
            </a:r>
            <a:r>
              <a:rPr lang="en-US" sz="2800" b="1" u="sng" dirty="0">
                <a:solidFill>
                  <a:schemeClr val="accent1"/>
                </a:solidFill>
              </a:rPr>
              <a:t>2.9 d</a:t>
            </a:r>
            <a:r>
              <a:rPr lang="en-US" sz="2800" b="1" dirty="0">
                <a:solidFill>
                  <a:srgbClr val="000090"/>
                </a:solidFill>
              </a:rPr>
              <a:t> (9Xdev)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 </a:t>
            </a:r>
          </a:p>
        </p:txBody>
      </p:sp>
    </p:spTree>
    <p:extLst>
      <p:ext uri="{BB962C8B-B14F-4D97-AF65-F5344CB8AC3E}">
        <p14:creationId xmlns:p14="http://schemas.microsoft.com/office/powerpoint/2010/main" val="37847047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1A88-9CE2-11BB-2BE6-F1BEF780175E}"/>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301AAF95-6C0D-CF09-6526-7543E13B6872}"/>
              </a:ext>
            </a:extLst>
          </p:cNvPr>
          <p:cNvSpPr>
            <a:spLocks noGrp="1"/>
          </p:cNvSpPr>
          <p:nvPr>
            <p:ph idx="1"/>
          </p:nvPr>
        </p:nvSpPr>
        <p:spPr/>
        <p:txBody>
          <a:bodyPr/>
          <a:lstStyle/>
          <a:p>
            <a:r>
              <a:rPr lang="en-US" dirty="0">
                <a:solidFill>
                  <a:schemeClr val="bg2">
                    <a:lumMod val="60000"/>
                    <a:lumOff val="40000"/>
                  </a:schemeClr>
                </a:solidFill>
              </a:rPr>
              <a:t>Quality of ERA5 forecasts – how good is the dynamics like vertical wind shear?</a:t>
            </a:r>
          </a:p>
          <a:p>
            <a:pPr lvl="1"/>
            <a:r>
              <a:rPr lang="en-US" dirty="0">
                <a:solidFill>
                  <a:schemeClr val="bg2">
                    <a:lumMod val="60000"/>
                    <a:lumOff val="40000"/>
                  </a:schemeClr>
                </a:solidFill>
              </a:rPr>
              <a:t>ABBY results suggest the analyses are ‘good’ and of consistent quality 1979-present</a:t>
            </a:r>
          </a:p>
          <a:p>
            <a:r>
              <a:rPr lang="en-US" dirty="0"/>
              <a:t>Formation or 9X → NN</a:t>
            </a:r>
          </a:p>
          <a:p>
            <a:pPr lvl="1"/>
            <a:r>
              <a:rPr lang="en-US" dirty="0">
                <a:solidFill>
                  <a:schemeClr val="bg2">
                    <a:lumMod val="60000"/>
                    <a:lumOff val="40000"/>
                  </a:schemeClr>
                </a:solidFill>
              </a:rPr>
              <a:t>rate or percentage of 9X that become NN</a:t>
            </a:r>
          </a:p>
          <a:p>
            <a:pPr lvl="1"/>
            <a:r>
              <a:rPr lang="en-US" dirty="0"/>
              <a:t>difference in dynamics (vertical wind shear) &amp; </a:t>
            </a:r>
            <a:r>
              <a:rPr lang="en-US" dirty="0" err="1"/>
              <a:t>thermo</a:t>
            </a:r>
            <a:r>
              <a:rPr lang="en-US" dirty="0"/>
              <a:t> (300 km mean rain) between 9Xdev and 9Xnon</a:t>
            </a:r>
          </a:p>
          <a:p>
            <a:r>
              <a:rPr lang="en-US" dirty="0">
                <a:solidFill>
                  <a:schemeClr val="bg2">
                    <a:lumMod val="60000"/>
                    <a:lumOff val="40000"/>
                  </a:schemeClr>
                </a:solidFill>
              </a:rPr>
              <a:t>Version 1.0</a:t>
            </a:r>
          </a:p>
          <a:p>
            <a:pPr lvl="1"/>
            <a:r>
              <a:rPr lang="en-US" dirty="0">
                <a:solidFill>
                  <a:schemeClr val="bg2">
                    <a:lumMod val="60000"/>
                    <a:lumOff val="40000"/>
                  </a:schemeClr>
                </a:solidFill>
              </a:rPr>
              <a:t>add 2006 &amp; 2023</a:t>
            </a:r>
          </a:p>
          <a:p>
            <a:pPr lvl="1"/>
            <a:r>
              <a:rPr lang="en-US" dirty="0">
                <a:solidFill>
                  <a:schemeClr val="bg2">
                    <a:lumMod val="60000"/>
                    <a:lumOff val="40000"/>
                  </a:schemeClr>
                </a:solidFill>
              </a:rPr>
              <a:t>add more R34 data from CIRA &amp; ERA5</a:t>
            </a:r>
          </a:p>
          <a:p>
            <a:pPr lvl="1"/>
            <a:endParaRPr lang="en-US" dirty="0"/>
          </a:p>
        </p:txBody>
      </p:sp>
    </p:spTree>
    <p:extLst>
      <p:ext uri="{BB962C8B-B14F-4D97-AF65-F5344CB8AC3E}">
        <p14:creationId xmlns:p14="http://schemas.microsoft.com/office/powerpoint/2010/main" val="12094233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9DC4-9886-E348-F680-F49CFD35AFA3}"/>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000000"/>
                </a:solidFill>
                <a:effectLst/>
                <a:uLnTx/>
                <a:uFillTx/>
                <a:latin typeface="Gill Sans MT"/>
                <a:sym typeface="Gill Sans" charset="0"/>
              </a:rPr>
              <a:t>Vertical Wind Shear – diff between 9Xdev &amp; 9Xnon</a:t>
            </a:r>
            <a:br>
              <a:rPr kumimoji="0" lang="en-US" sz="4400"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WPAC 2018-2022</a:t>
            </a:r>
            <a:endParaRPr lang="en-US" dirty="0"/>
          </a:p>
        </p:txBody>
      </p:sp>
      <p:pic>
        <p:nvPicPr>
          <p:cNvPr id="5" name="Content Placeholder 4" descr="A graph of different colored lines&#10;&#10;Description automatically generated">
            <a:extLst>
              <a:ext uri="{FF2B5EF4-FFF2-40B4-BE49-F238E27FC236}">
                <a16:creationId xmlns:a16="http://schemas.microsoft.com/office/drawing/2014/main" id="{565C5AAC-CD57-0676-87CF-0ED73F44FC84}"/>
              </a:ext>
            </a:extLst>
          </p:cNvPr>
          <p:cNvPicPr>
            <a:picLocks noGrp="1" noChangeAspect="1"/>
          </p:cNvPicPr>
          <p:nvPr>
            <p:ph idx="1"/>
          </p:nvPr>
        </p:nvPicPr>
        <p:blipFill>
          <a:blip r:embed="rId2"/>
          <a:stretch>
            <a:fillRect/>
          </a:stretch>
        </p:blipFill>
        <p:spPr>
          <a:xfrm>
            <a:off x="1663700" y="1247774"/>
            <a:ext cx="9677400" cy="7258051"/>
          </a:xfrm>
        </p:spPr>
      </p:pic>
      <p:sp>
        <p:nvSpPr>
          <p:cNvPr id="6" name="Rounded Rectangular Callout 5">
            <a:extLst>
              <a:ext uri="{FF2B5EF4-FFF2-40B4-BE49-F238E27FC236}">
                <a16:creationId xmlns:a16="http://schemas.microsoft.com/office/drawing/2014/main" id="{AD121726-63C1-C832-0BEA-70B1EC7C6D81}"/>
              </a:ext>
            </a:extLst>
          </p:cNvPr>
          <p:cNvSpPr/>
          <p:nvPr/>
        </p:nvSpPr>
        <p:spPr bwMode="auto">
          <a:xfrm>
            <a:off x="2463800" y="2133598"/>
            <a:ext cx="4953000" cy="2009061"/>
          </a:xfrm>
          <a:prstGeom prst="wedgeRoundRectCallout">
            <a:avLst>
              <a:gd name="adj1" fmla="val -5505"/>
              <a:gd name="adj2" fmla="val 124102"/>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77"/>
              </a:rPr>
              <a:t>Red line – </a:t>
            </a:r>
            <a:r>
              <a:rPr lang="en-US" sz="28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0"/>
              </a:rPr>
              <a:t>Green line –</a:t>
            </a:r>
            <a:r>
              <a:rPr lang="en-US" sz="2800" b="1" dirty="0">
                <a:solidFill>
                  <a:srgbClr val="000090"/>
                </a:solidFill>
                <a:latin typeface="Gill Sans MT" panose="020B0502020104020203" pitchFamily="34" charset="0"/>
              </a:rPr>
              <a:t> </a:t>
            </a:r>
            <a:r>
              <a:rPr lang="en-US" sz="28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chemeClr val="tx1"/>
                </a:solidFill>
                <a:latin typeface="Gill Sans MT" panose="020B0502020104020203" pitchFamily="34" charset="0"/>
              </a:rPr>
              <a:t>Xover</a:t>
            </a:r>
            <a:r>
              <a:rPr lang="en-US" sz="2800" b="1" dirty="0">
                <a:solidFill>
                  <a:schemeClr val="tx1"/>
                </a:solidFill>
                <a:latin typeface="Gill Sans MT" panose="020B0502020104020203" pitchFamily="34" charset="0"/>
              </a:rPr>
              <a:t> ~ </a:t>
            </a:r>
            <a:r>
              <a:rPr lang="en-US" sz="2800" b="1" u="sng" dirty="0">
                <a:solidFill>
                  <a:schemeClr val="tx1"/>
                </a:solidFill>
                <a:latin typeface="Gill Sans MT" panose="020B0502020104020203" pitchFamily="34" charset="0"/>
              </a:rPr>
              <a:t>84 h (3.4 d)</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chemeClr val="tx1"/>
                </a:solidFill>
                <a:latin typeface="Gill Sans MT" panose="020B0502020104020203" pitchFamily="34" charset="0"/>
              </a:rPr>
              <a:t>VWS ~ </a:t>
            </a:r>
            <a:r>
              <a:rPr lang="en-US" sz="2800" b="1" u="sng" dirty="0">
                <a:solidFill>
                  <a:schemeClr val="tx1"/>
                </a:solidFill>
                <a:latin typeface="Gill Sans MT" panose="020B0502020104020203" pitchFamily="34" charset="0"/>
              </a:rPr>
              <a:t>15 kts</a:t>
            </a:r>
          </a:p>
        </p:txBody>
      </p:sp>
      <p:sp>
        <p:nvSpPr>
          <p:cNvPr id="7" name="Rounded Rectangular Callout 6">
            <a:extLst>
              <a:ext uri="{FF2B5EF4-FFF2-40B4-BE49-F238E27FC236}">
                <a16:creationId xmlns:a16="http://schemas.microsoft.com/office/drawing/2014/main" id="{B6B1CF47-42A5-9160-D72A-4988AD9C8CC3}"/>
              </a:ext>
            </a:extLst>
          </p:cNvPr>
          <p:cNvSpPr/>
          <p:nvPr/>
        </p:nvSpPr>
        <p:spPr bwMode="auto">
          <a:xfrm>
            <a:off x="7702550" y="2827496"/>
            <a:ext cx="3352800" cy="1191816"/>
          </a:xfrm>
          <a:prstGeom prst="wedgeRoundRectCallout">
            <a:avLst>
              <a:gd name="adj1" fmla="val -16571"/>
              <a:gd name="adj2" fmla="val 13259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200" b="1" dirty="0">
                <a:solidFill>
                  <a:srgbClr val="FF0000"/>
                </a:solidFill>
                <a:latin typeface="Gill Sans MT" panose="020B0502020104020203" pitchFamily="34" charset="77"/>
              </a:rPr>
              <a:t>9Xnon ~ 19 kts</a:t>
            </a:r>
          </a:p>
          <a:p>
            <a:pPr marL="0" marR="0" indent="0" algn="ctr" defTabSz="914400" rtl="0" eaLnBrk="1" fontAlgn="base" latinLnBrk="0" hangingPunct="1">
              <a:lnSpc>
                <a:spcPct val="100000"/>
              </a:lnSpc>
              <a:spcBef>
                <a:spcPct val="0"/>
              </a:spcBef>
              <a:spcAft>
                <a:spcPct val="0"/>
              </a:spcAft>
              <a:buClrTx/>
              <a:buSzTx/>
              <a:buFontTx/>
              <a:buNone/>
              <a:tabLst/>
            </a:pPr>
            <a:r>
              <a:rPr lang="en-US" sz="3200" b="1" dirty="0">
                <a:solidFill>
                  <a:srgbClr val="008F00"/>
                </a:solidFill>
                <a:latin typeface="Gill Sans MT" panose="020B0502020104020203" pitchFamily="34" charset="0"/>
              </a:rPr>
              <a:t>9Xdev ~ 15 kts</a:t>
            </a:r>
          </a:p>
        </p:txBody>
      </p:sp>
    </p:spTree>
    <p:extLst>
      <p:ext uri="{BB962C8B-B14F-4D97-AF65-F5344CB8AC3E}">
        <p14:creationId xmlns:p14="http://schemas.microsoft.com/office/powerpoint/2010/main" val="336715628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9DC4-9886-E348-F680-F49CFD35AFA3}"/>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000000"/>
                </a:solidFill>
                <a:effectLst/>
                <a:uLnTx/>
                <a:uFillTx/>
                <a:latin typeface="Gill Sans MT"/>
                <a:sym typeface="Gill Sans" charset="0"/>
              </a:rPr>
              <a:t>Vertical Wind Shear – diff between 9Xdev &amp; 9Xnon</a:t>
            </a:r>
            <a:br>
              <a:rPr kumimoji="0" lang="en-US" sz="4400"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LANT 2018-2022</a:t>
            </a:r>
            <a:endParaRPr lang="en-US" dirty="0"/>
          </a:p>
        </p:txBody>
      </p:sp>
      <p:pic>
        <p:nvPicPr>
          <p:cNvPr id="5" name="Content Placeholder 4">
            <a:extLst>
              <a:ext uri="{FF2B5EF4-FFF2-40B4-BE49-F238E27FC236}">
                <a16:creationId xmlns:a16="http://schemas.microsoft.com/office/drawing/2014/main" id="{565C5AAC-CD57-0676-87CF-0ED73F44FC84}"/>
              </a:ext>
            </a:extLst>
          </p:cNvPr>
          <p:cNvPicPr>
            <a:picLocks noGrp="1" noChangeAspect="1"/>
          </p:cNvPicPr>
          <p:nvPr>
            <p:ph idx="1"/>
          </p:nvPr>
        </p:nvPicPr>
        <p:blipFill>
          <a:blip r:embed="rId2"/>
          <a:srcRect/>
          <a:stretch/>
        </p:blipFill>
        <p:spPr>
          <a:xfrm>
            <a:off x="1663700" y="1247774"/>
            <a:ext cx="9677400" cy="7258051"/>
          </a:xfrm>
        </p:spPr>
      </p:pic>
      <p:sp>
        <p:nvSpPr>
          <p:cNvPr id="6" name="Rounded Rectangular Callout 5">
            <a:extLst>
              <a:ext uri="{FF2B5EF4-FFF2-40B4-BE49-F238E27FC236}">
                <a16:creationId xmlns:a16="http://schemas.microsoft.com/office/drawing/2014/main" id="{AD121726-63C1-C832-0BEA-70B1EC7C6D81}"/>
              </a:ext>
            </a:extLst>
          </p:cNvPr>
          <p:cNvSpPr/>
          <p:nvPr/>
        </p:nvSpPr>
        <p:spPr bwMode="auto">
          <a:xfrm>
            <a:off x="2463800" y="2133600"/>
            <a:ext cx="3886200" cy="1736646"/>
          </a:xfrm>
          <a:prstGeom prst="wedgeRoundRectCallout">
            <a:avLst>
              <a:gd name="adj1" fmla="val 74327"/>
              <a:gd name="adj2" fmla="val 10247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chemeClr val="tx1"/>
                </a:solidFill>
                <a:latin typeface="Gill Sans MT" panose="020B0502020104020203" pitchFamily="34" charset="77"/>
              </a:rPr>
              <a:t>Red line – </a:t>
            </a:r>
            <a:r>
              <a:rPr lang="en-US" sz="24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chemeClr val="tx1"/>
                </a:solidFill>
                <a:latin typeface="Gill Sans MT" panose="020B0502020104020203" pitchFamily="34" charset="0"/>
              </a:rPr>
              <a:t>Green line –</a:t>
            </a:r>
            <a:r>
              <a:rPr lang="en-US" sz="2400" b="1" dirty="0">
                <a:solidFill>
                  <a:srgbClr val="000090"/>
                </a:solidFill>
                <a:latin typeface="Gill Sans MT" panose="020B0502020104020203" pitchFamily="34" charset="0"/>
              </a:rPr>
              <a:t> </a:t>
            </a:r>
            <a:r>
              <a:rPr lang="en-US" sz="24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400" b="1" dirty="0" err="1">
                <a:solidFill>
                  <a:schemeClr val="tx1"/>
                </a:solidFill>
                <a:latin typeface="Gill Sans MT" panose="020B0502020104020203" pitchFamily="34" charset="0"/>
              </a:rPr>
              <a:t>Xover</a:t>
            </a:r>
            <a:r>
              <a:rPr lang="en-US" sz="2400" b="1" dirty="0">
                <a:solidFill>
                  <a:schemeClr val="tx1"/>
                </a:solidFill>
                <a:latin typeface="Gill Sans MT" panose="020B0502020104020203" pitchFamily="34" charset="0"/>
              </a:rPr>
              <a:t> ~ </a:t>
            </a:r>
            <a:r>
              <a:rPr lang="en-US" sz="2400" b="1" u="sng" dirty="0">
                <a:solidFill>
                  <a:schemeClr val="tx1"/>
                </a:solidFill>
                <a:latin typeface="Gill Sans MT" panose="020B0502020104020203" pitchFamily="34" charset="0"/>
              </a:rPr>
              <a:t>48 h (2.0 d)</a:t>
            </a:r>
          </a:p>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chemeClr val="tx1"/>
                </a:solidFill>
                <a:latin typeface="Gill Sans MT" panose="020B0502020104020203" pitchFamily="34" charset="0"/>
              </a:rPr>
              <a:t>VWS ~ </a:t>
            </a:r>
            <a:r>
              <a:rPr lang="en-US" sz="2400" b="1" u="sng" dirty="0">
                <a:solidFill>
                  <a:schemeClr val="tx1"/>
                </a:solidFill>
                <a:latin typeface="Gill Sans MT" panose="020B0502020104020203" pitchFamily="34" charset="0"/>
              </a:rPr>
              <a:t>20 kts</a:t>
            </a:r>
          </a:p>
        </p:txBody>
      </p:sp>
      <p:sp>
        <p:nvSpPr>
          <p:cNvPr id="7" name="Rounded Rectangular Callout 6">
            <a:extLst>
              <a:ext uri="{FF2B5EF4-FFF2-40B4-BE49-F238E27FC236}">
                <a16:creationId xmlns:a16="http://schemas.microsoft.com/office/drawing/2014/main" id="{B6B1CF47-42A5-9160-D72A-4988AD9C8CC3}"/>
              </a:ext>
            </a:extLst>
          </p:cNvPr>
          <p:cNvSpPr/>
          <p:nvPr/>
        </p:nvSpPr>
        <p:spPr bwMode="auto">
          <a:xfrm>
            <a:off x="7416800" y="2133600"/>
            <a:ext cx="3352800" cy="1191816"/>
          </a:xfrm>
          <a:prstGeom prst="wedgeRoundRectCallout">
            <a:avLst>
              <a:gd name="adj1" fmla="val -16571"/>
              <a:gd name="adj2" fmla="val 13259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200" b="1" dirty="0">
                <a:solidFill>
                  <a:srgbClr val="FF0000"/>
                </a:solidFill>
                <a:latin typeface="Gill Sans MT" panose="020B0502020104020203" pitchFamily="34" charset="77"/>
              </a:rPr>
              <a:t>9Xnon ~ 19 kts</a:t>
            </a:r>
          </a:p>
          <a:p>
            <a:pPr marL="0" marR="0" indent="0" algn="ctr" defTabSz="914400" rtl="0" eaLnBrk="1" fontAlgn="base" latinLnBrk="0" hangingPunct="1">
              <a:lnSpc>
                <a:spcPct val="100000"/>
              </a:lnSpc>
              <a:spcBef>
                <a:spcPct val="0"/>
              </a:spcBef>
              <a:spcAft>
                <a:spcPct val="0"/>
              </a:spcAft>
              <a:buClrTx/>
              <a:buSzTx/>
              <a:buFontTx/>
              <a:buNone/>
              <a:tabLst/>
            </a:pPr>
            <a:r>
              <a:rPr lang="en-US" sz="3200" b="1" dirty="0">
                <a:solidFill>
                  <a:srgbClr val="008F00"/>
                </a:solidFill>
                <a:latin typeface="Gill Sans MT" panose="020B0502020104020203" pitchFamily="34" charset="0"/>
              </a:rPr>
              <a:t>9Xdev ~ 15 kts</a:t>
            </a:r>
          </a:p>
        </p:txBody>
      </p:sp>
    </p:spTree>
    <p:extLst>
      <p:ext uri="{BB962C8B-B14F-4D97-AF65-F5344CB8AC3E}">
        <p14:creationId xmlns:p14="http://schemas.microsoft.com/office/powerpoint/2010/main" val="12787251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9EB1-84C9-2F04-E8EB-D7BDBF07E255}"/>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000000"/>
                </a:solidFill>
                <a:effectLst/>
                <a:uLnTx/>
                <a:uFillTx/>
                <a:latin typeface="Gill Sans MT"/>
                <a:sym typeface="Gill Sans" charset="0"/>
              </a:rPr>
              <a:t>Vertical Wind Shear – diff between 9Xdev &amp; 9Xnon</a:t>
            </a:r>
            <a:br>
              <a:rPr kumimoji="0" lang="en-US"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summary for 5-y period 2018-2022</a:t>
            </a:r>
            <a:endParaRPr lang="en-US" dirty="0"/>
          </a:p>
        </p:txBody>
      </p:sp>
      <p:sp>
        <p:nvSpPr>
          <p:cNvPr id="3" name="Content Placeholder 2">
            <a:extLst>
              <a:ext uri="{FF2B5EF4-FFF2-40B4-BE49-F238E27FC236}">
                <a16:creationId xmlns:a16="http://schemas.microsoft.com/office/drawing/2014/main" id="{DE565E75-FFEE-EC1C-21BA-321799D2A387}"/>
              </a:ext>
            </a:extLst>
          </p:cNvPr>
          <p:cNvSpPr>
            <a:spLocks noGrp="1"/>
          </p:cNvSpPr>
          <p:nvPr>
            <p:ph idx="1"/>
          </p:nvPr>
        </p:nvSpPr>
        <p:spPr/>
        <p:txBody>
          <a:bodyPr/>
          <a:lstStyle/>
          <a:p>
            <a:r>
              <a:rPr lang="en-US" dirty="0"/>
              <a:t>WPAC</a:t>
            </a:r>
          </a:p>
          <a:p>
            <a:pPr lvl="1"/>
            <a:r>
              <a:rPr lang="en-US" dirty="0"/>
              <a:t>9Xdev v 9Xnon begin to depart or </a:t>
            </a:r>
            <a:r>
              <a:rPr lang="en-US" b="1" i="1" dirty="0" err="1">
                <a:solidFill>
                  <a:srgbClr val="FF0000"/>
                </a:solidFill>
              </a:rPr>
              <a:t>Xover</a:t>
            </a:r>
            <a:r>
              <a:rPr lang="en-US" b="1" i="1" dirty="0">
                <a:solidFill>
                  <a:srgbClr val="FF0000"/>
                </a:solidFill>
              </a:rPr>
              <a:t> point ~ 3 d</a:t>
            </a:r>
          </a:p>
          <a:p>
            <a:pPr lvl="1"/>
            <a:r>
              <a:rPr lang="en-US" b="1" i="1" dirty="0">
                <a:solidFill>
                  <a:srgbClr val="FF0000"/>
                </a:solidFill>
              </a:rPr>
              <a:t>VWS ~ 15 kts </a:t>
            </a:r>
            <a:r>
              <a:rPr lang="en-US" dirty="0"/>
              <a:t>&amp; lower than in the LANT</a:t>
            </a:r>
          </a:p>
          <a:p>
            <a:pPr lvl="1"/>
            <a:r>
              <a:rPr lang="en-US" dirty="0"/>
              <a:t>both 9Xdev &amp; 9Xnon start at 15 kts but 9Xnon increases to 19 kts</a:t>
            </a:r>
          </a:p>
          <a:p>
            <a:r>
              <a:rPr lang="en-US" dirty="0"/>
              <a:t>LANT</a:t>
            </a:r>
          </a:p>
          <a:p>
            <a:pPr lvl="1"/>
            <a:r>
              <a:rPr lang="en-US" dirty="0"/>
              <a:t>9Xdev v 9Xnon begin to depart or </a:t>
            </a:r>
            <a:r>
              <a:rPr lang="en-US" b="1" i="1" dirty="0" err="1">
                <a:solidFill>
                  <a:srgbClr val="FF0000"/>
                </a:solidFill>
              </a:rPr>
              <a:t>Xover</a:t>
            </a:r>
            <a:r>
              <a:rPr lang="en-US" b="1" i="1" dirty="0">
                <a:solidFill>
                  <a:srgbClr val="FF0000"/>
                </a:solidFill>
              </a:rPr>
              <a:t> point ~ 2 d</a:t>
            </a:r>
          </a:p>
          <a:p>
            <a:pPr lvl="1"/>
            <a:r>
              <a:rPr lang="en-US" b="1" i="1" dirty="0">
                <a:solidFill>
                  <a:srgbClr val="FF0000"/>
                </a:solidFill>
              </a:rPr>
              <a:t>VWS ~ 20 kts </a:t>
            </a:r>
            <a:r>
              <a:rPr lang="en-US" dirty="0"/>
              <a:t>&amp; higher than in WPAC</a:t>
            </a:r>
          </a:p>
          <a:p>
            <a:pPr lvl="1"/>
            <a:endParaRPr lang="en-US" dirty="0"/>
          </a:p>
        </p:txBody>
      </p:sp>
    </p:spTree>
    <p:extLst>
      <p:ext uri="{BB962C8B-B14F-4D97-AF65-F5344CB8AC3E}">
        <p14:creationId xmlns:p14="http://schemas.microsoft.com/office/powerpoint/2010/main" val="32689117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4067-EACA-38DB-EB34-5AA544F8C70B}"/>
              </a:ext>
            </a:extLst>
          </p:cNvPr>
          <p:cNvSpPr>
            <a:spLocks noGrp="1"/>
          </p:cNvSpPr>
          <p:nvPr>
            <p:ph type="title"/>
          </p:nvPr>
        </p:nvSpPr>
        <p:spPr/>
        <p:txBody>
          <a:bodyPr/>
          <a:lstStyle/>
          <a:p>
            <a:r>
              <a:rPr lang="en-US" sz="4000" dirty="0"/>
              <a:t>The Bill Gray Standard Seminar Question</a:t>
            </a:r>
            <a:br>
              <a:rPr lang="en-US" dirty="0"/>
            </a:br>
            <a:r>
              <a:rPr lang="en-US" sz="3200" dirty="0"/>
              <a:t>20140401 AMS </a:t>
            </a:r>
            <a:r>
              <a:rPr lang="en-US" sz="3200" dirty="0" err="1"/>
              <a:t>Hurr</a:t>
            </a:r>
            <a:r>
              <a:rPr lang="en-US" sz="3200" dirty="0"/>
              <a:t> Conf San Diego</a:t>
            </a:r>
            <a:endParaRPr lang="en-US" dirty="0"/>
          </a:p>
        </p:txBody>
      </p:sp>
      <p:pic>
        <p:nvPicPr>
          <p:cNvPr id="7" name="Picture 6" descr="A person standing in front of a group of people eating&#10;&#10;Description automatically generated">
            <a:extLst>
              <a:ext uri="{FF2B5EF4-FFF2-40B4-BE49-F238E27FC236}">
                <a16:creationId xmlns:a16="http://schemas.microsoft.com/office/drawing/2014/main" id="{73345C1B-31D6-F61A-BF99-1F7C09194098}"/>
              </a:ext>
            </a:extLst>
          </p:cNvPr>
          <p:cNvPicPr>
            <a:picLocks noChangeAspect="1"/>
          </p:cNvPicPr>
          <p:nvPr/>
        </p:nvPicPr>
        <p:blipFill>
          <a:blip r:embed="rId2"/>
          <a:stretch>
            <a:fillRect/>
          </a:stretch>
        </p:blipFill>
        <p:spPr>
          <a:xfrm>
            <a:off x="12700" y="1132826"/>
            <a:ext cx="7772400" cy="7453657"/>
          </a:xfrm>
          <a:prstGeom prst="rect">
            <a:avLst/>
          </a:prstGeom>
        </p:spPr>
      </p:pic>
      <p:sp>
        <p:nvSpPr>
          <p:cNvPr id="8" name="Rounded Rectangular Callout 7">
            <a:extLst>
              <a:ext uri="{FF2B5EF4-FFF2-40B4-BE49-F238E27FC236}">
                <a16:creationId xmlns:a16="http://schemas.microsoft.com/office/drawing/2014/main" id="{3A771CBB-9165-E889-D1B3-8A7ECF16249B}"/>
              </a:ext>
            </a:extLst>
          </p:cNvPr>
          <p:cNvSpPr/>
          <p:nvPr/>
        </p:nvSpPr>
        <p:spPr bwMode="auto">
          <a:xfrm>
            <a:off x="8407400" y="1132826"/>
            <a:ext cx="4561114" cy="2145268"/>
          </a:xfrm>
          <a:prstGeom prst="wedgeRoundRectCallout">
            <a:avLst>
              <a:gd name="adj1" fmla="val -133408"/>
              <a:gd name="adj2" fmla="val 65499"/>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000" b="1" dirty="0">
                <a:solidFill>
                  <a:srgbClr val="000090"/>
                </a:solidFill>
              </a:rPr>
              <a:t>This is all well and good Mike…</a:t>
            </a:r>
          </a:p>
        </p:txBody>
      </p:sp>
      <p:sp>
        <p:nvSpPr>
          <p:cNvPr id="3" name="Rounded Rectangular Callout 2">
            <a:extLst>
              <a:ext uri="{FF2B5EF4-FFF2-40B4-BE49-F238E27FC236}">
                <a16:creationId xmlns:a16="http://schemas.microsoft.com/office/drawing/2014/main" id="{A0793EAE-3AC6-C126-A426-0063CB8D9511}"/>
              </a:ext>
            </a:extLst>
          </p:cNvPr>
          <p:cNvSpPr/>
          <p:nvPr/>
        </p:nvSpPr>
        <p:spPr bwMode="auto">
          <a:xfrm>
            <a:off x="8427357" y="3748138"/>
            <a:ext cx="4561114" cy="1464231"/>
          </a:xfrm>
          <a:prstGeom prst="wedgeRoundRectCallout">
            <a:avLst>
              <a:gd name="adj1" fmla="val -133766"/>
              <a:gd name="adj2" fmla="val -46017"/>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000" b="1" dirty="0">
                <a:solidFill>
                  <a:srgbClr val="000090"/>
                </a:solidFill>
              </a:rPr>
              <a:t>but why are you doing this?</a:t>
            </a:r>
          </a:p>
        </p:txBody>
      </p:sp>
    </p:spTree>
    <p:extLst>
      <p:ext uri="{BB962C8B-B14F-4D97-AF65-F5344CB8AC3E}">
        <p14:creationId xmlns:p14="http://schemas.microsoft.com/office/powerpoint/2010/main" val="22783294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1A88-9CE2-11BB-2BE6-F1BEF780175E}"/>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301AAF95-6C0D-CF09-6526-7543E13B6872}"/>
              </a:ext>
            </a:extLst>
          </p:cNvPr>
          <p:cNvSpPr>
            <a:spLocks noGrp="1"/>
          </p:cNvSpPr>
          <p:nvPr>
            <p:ph idx="1"/>
          </p:nvPr>
        </p:nvSpPr>
        <p:spPr/>
        <p:txBody>
          <a:bodyPr/>
          <a:lstStyle/>
          <a:p>
            <a:r>
              <a:rPr lang="en-US" dirty="0">
                <a:solidFill>
                  <a:schemeClr val="bg2">
                    <a:lumMod val="60000"/>
                    <a:lumOff val="40000"/>
                  </a:schemeClr>
                </a:solidFill>
              </a:rPr>
              <a:t>Quality of ERA5 forecasts – how good is the dynamics like vertical wind shear?</a:t>
            </a:r>
          </a:p>
          <a:p>
            <a:pPr lvl="1"/>
            <a:r>
              <a:rPr lang="en-US" dirty="0">
                <a:solidFill>
                  <a:schemeClr val="bg2">
                    <a:lumMod val="60000"/>
                    <a:lumOff val="40000"/>
                  </a:schemeClr>
                </a:solidFill>
              </a:rPr>
              <a:t>ABBY results suggest the analyses are ‘good’ and of consistent quality 1979-present</a:t>
            </a:r>
          </a:p>
          <a:p>
            <a:r>
              <a:rPr lang="en-US" dirty="0"/>
              <a:t>Formation or 9X → NN</a:t>
            </a:r>
          </a:p>
          <a:p>
            <a:pPr lvl="1"/>
            <a:r>
              <a:rPr lang="en-US" dirty="0">
                <a:solidFill>
                  <a:schemeClr val="bg2">
                    <a:lumMod val="60000"/>
                    <a:lumOff val="40000"/>
                  </a:schemeClr>
                </a:solidFill>
              </a:rPr>
              <a:t>rate or percentage of 9X that become NN</a:t>
            </a:r>
          </a:p>
          <a:p>
            <a:pPr lvl="1"/>
            <a:r>
              <a:rPr lang="en-US" dirty="0">
                <a:solidFill>
                  <a:schemeClr val="bg2">
                    <a:lumMod val="60000"/>
                    <a:lumOff val="40000"/>
                  </a:schemeClr>
                </a:solidFill>
              </a:rPr>
              <a:t>difference in dynamics (vertical wind shear) &amp; </a:t>
            </a:r>
            <a:r>
              <a:rPr lang="en-US" dirty="0" err="1"/>
              <a:t>thermo</a:t>
            </a:r>
            <a:r>
              <a:rPr lang="en-US" dirty="0"/>
              <a:t> (3deg mean rain) between 9Xdev and 9Xnon</a:t>
            </a:r>
          </a:p>
          <a:p>
            <a:r>
              <a:rPr lang="en-US" dirty="0">
                <a:solidFill>
                  <a:schemeClr val="bg2">
                    <a:lumMod val="60000"/>
                    <a:lumOff val="40000"/>
                  </a:schemeClr>
                </a:solidFill>
              </a:rPr>
              <a:t>Version 1.0</a:t>
            </a:r>
          </a:p>
          <a:p>
            <a:pPr lvl="1"/>
            <a:r>
              <a:rPr lang="en-US" dirty="0">
                <a:solidFill>
                  <a:schemeClr val="bg2">
                    <a:lumMod val="60000"/>
                    <a:lumOff val="40000"/>
                  </a:schemeClr>
                </a:solidFill>
              </a:rPr>
              <a:t>add 2006 &amp; 2023</a:t>
            </a:r>
          </a:p>
          <a:p>
            <a:pPr lvl="1"/>
            <a:r>
              <a:rPr lang="en-US" dirty="0">
                <a:solidFill>
                  <a:schemeClr val="bg2">
                    <a:lumMod val="60000"/>
                    <a:lumOff val="40000"/>
                  </a:schemeClr>
                </a:solidFill>
              </a:rPr>
              <a:t>add more R34 data from CIRA &amp; ERA5</a:t>
            </a:r>
          </a:p>
          <a:p>
            <a:pPr lvl="1"/>
            <a:endParaRPr lang="en-US" dirty="0"/>
          </a:p>
        </p:txBody>
      </p:sp>
    </p:spTree>
    <p:extLst>
      <p:ext uri="{BB962C8B-B14F-4D97-AF65-F5344CB8AC3E}">
        <p14:creationId xmlns:p14="http://schemas.microsoft.com/office/powerpoint/2010/main" val="322047895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9DC4-9886-E348-F680-F49CFD35AFA3}"/>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000000"/>
                </a:solidFill>
                <a:effectLst/>
                <a:uLnTx/>
                <a:uFillTx/>
                <a:latin typeface="Gill Sans MT"/>
                <a:sym typeface="Gill Sans" charset="0"/>
              </a:rPr>
              <a:t>IMERG </a:t>
            </a:r>
            <a:r>
              <a:rPr lang="en-US" sz="3200" dirty="0">
                <a:solidFill>
                  <a:srgbClr val="000000"/>
                </a:solidFill>
              </a:rPr>
              <a:t>300 km </a:t>
            </a:r>
            <a:r>
              <a:rPr kumimoji="0" lang="en-US" sz="3200" b="0" i="0" u="none" strike="noStrike" kern="0" cap="none" spc="0" normalizeH="0" baseline="0" noProof="0" dirty="0" err="1">
                <a:ln>
                  <a:noFill/>
                </a:ln>
                <a:solidFill>
                  <a:srgbClr val="000000"/>
                </a:solidFill>
                <a:effectLst/>
                <a:uLnTx/>
                <a:uFillTx/>
                <a:latin typeface="Gill Sans MT"/>
                <a:sym typeface="Gill Sans" charset="0"/>
              </a:rPr>
              <a:t>rainrate</a:t>
            </a:r>
            <a:r>
              <a:rPr kumimoji="0" lang="en-US" sz="3200" b="0" i="0" u="none" strike="noStrike" kern="0" cap="none" spc="0" normalizeH="0" baseline="0" noProof="0" dirty="0">
                <a:ln>
                  <a:noFill/>
                </a:ln>
                <a:solidFill>
                  <a:srgbClr val="000000"/>
                </a:solidFill>
                <a:effectLst/>
                <a:uLnTx/>
                <a:uFillTx/>
                <a:latin typeface="Gill Sans MT"/>
                <a:sym typeface="Gill Sans" charset="0"/>
              </a:rPr>
              <a:t> [mm/d] – diff between 9Xdev &amp; 9Xnon</a:t>
            </a:r>
            <a:br>
              <a:rPr kumimoji="0" lang="en-US" sz="4400"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WPAC 2018-2022</a:t>
            </a:r>
            <a:endParaRPr lang="en-US" dirty="0"/>
          </a:p>
        </p:txBody>
      </p:sp>
      <p:pic>
        <p:nvPicPr>
          <p:cNvPr id="5" name="Content Placeholder 4">
            <a:extLst>
              <a:ext uri="{FF2B5EF4-FFF2-40B4-BE49-F238E27FC236}">
                <a16:creationId xmlns:a16="http://schemas.microsoft.com/office/drawing/2014/main" id="{565C5AAC-CD57-0676-87CF-0ED73F44FC84}"/>
              </a:ext>
            </a:extLst>
          </p:cNvPr>
          <p:cNvPicPr>
            <a:picLocks noGrp="1" noChangeAspect="1"/>
          </p:cNvPicPr>
          <p:nvPr>
            <p:ph idx="1"/>
          </p:nvPr>
        </p:nvPicPr>
        <p:blipFill>
          <a:blip r:embed="rId2"/>
          <a:srcRect/>
          <a:stretch/>
        </p:blipFill>
        <p:spPr>
          <a:xfrm>
            <a:off x="1663700" y="1247774"/>
            <a:ext cx="9677400" cy="7258051"/>
          </a:xfrm>
        </p:spPr>
      </p:pic>
      <p:sp>
        <p:nvSpPr>
          <p:cNvPr id="6" name="Rounded Rectangular Callout 5">
            <a:extLst>
              <a:ext uri="{FF2B5EF4-FFF2-40B4-BE49-F238E27FC236}">
                <a16:creationId xmlns:a16="http://schemas.microsoft.com/office/drawing/2014/main" id="{AD121726-63C1-C832-0BEA-70B1EC7C6D81}"/>
              </a:ext>
            </a:extLst>
          </p:cNvPr>
          <p:cNvSpPr/>
          <p:nvPr/>
        </p:nvSpPr>
        <p:spPr bwMode="auto">
          <a:xfrm>
            <a:off x="2463800" y="2133598"/>
            <a:ext cx="4953000" cy="2009061"/>
          </a:xfrm>
          <a:prstGeom prst="wedgeRoundRectCallout">
            <a:avLst>
              <a:gd name="adj1" fmla="val 57792"/>
              <a:gd name="adj2" fmla="val 122476"/>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77"/>
              </a:rPr>
              <a:t>Red line – </a:t>
            </a:r>
            <a:r>
              <a:rPr lang="en-US" sz="28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0"/>
              </a:rPr>
              <a:t>Green line –</a:t>
            </a:r>
            <a:r>
              <a:rPr lang="en-US" sz="2800" b="1" dirty="0">
                <a:solidFill>
                  <a:srgbClr val="000090"/>
                </a:solidFill>
                <a:latin typeface="Gill Sans MT" panose="020B0502020104020203" pitchFamily="34" charset="0"/>
              </a:rPr>
              <a:t> </a:t>
            </a:r>
            <a:r>
              <a:rPr lang="en-US" sz="28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chemeClr val="tx1"/>
                </a:solidFill>
                <a:latin typeface="Gill Sans MT" panose="020B0502020104020203" pitchFamily="34" charset="0"/>
              </a:rPr>
              <a:t>Xover</a:t>
            </a:r>
            <a:r>
              <a:rPr lang="en-US" sz="2800" b="1" dirty="0">
                <a:solidFill>
                  <a:schemeClr val="tx1"/>
                </a:solidFill>
                <a:latin typeface="Gill Sans MT" panose="020B0502020104020203" pitchFamily="34" charset="0"/>
              </a:rPr>
              <a:t> ~ </a:t>
            </a:r>
            <a:r>
              <a:rPr lang="en-US" sz="2800" b="1" u="sng" dirty="0">
                <a:solidFill>
                  <a:schemeClr val="tx1"/>
                </a:solidFill>
                <a:latin typeface="Gill Sans MT" panose="020B0502020104020203" pitchFamily="34" charset="0"/>
              </a:rPr>
              <a:t>48 h (2 d)</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chemeClr val="tx1"/>
                </a:solidFill>
                <a:latin typeface="Gill Sans MT" panose="020B0502020104020203" pitchFamily="34" charset="0"/>
              </a:rPr>
              <a:t>Rain ~ </a:t>
            </a:r>
            <a:r>
              <a:rPr lang="en-US" sz="2800" b="1" u="sng" dirty="0">
                <a:solidFill>
                  <a:schemeClr val="tx1"/>
                </a:solidFill>
                <a:latin typeface="Gill Sans MT" panose="020B0502020104020203" pitchFamily="34" charset="0"/>
              </a:rPr>
              <a:t>30 mm/d</a:t>
            </a:r>
          </a:p>
        </p:txBody>
      </p:sp>
      <p:sp>
        <p:nvSpPr>
          <p:cNvPr id="7" name="Rounded Rectangular Callout 6">
            <a:extLst>
              <a:ext uri="{FF2B5EF4-FFF2-40B4-BE49-F238E27FC236}">
                <a16:creationId xmlns:a16="http://schemas.microsoft.com/office/drawing/2014/main" id="{B6B1CF47-42A5-9160-D72A-4988AD9C8CC3}"/>
              </a:ext>
            </a:extLst>
          </p:cNvPr>
          <p:cNvSpPr/>
          <p:nvPr/>
        </p:nvSpPr>
        <p:spPr bwMode="auto">
          <a:xfrm>
            <a:off x="7874000" y="2286000"/>
            <a:ext cx="2990850" cy="1055608"/>
          </a:xfrm>
          <a:prstGeom prst="wedgeRoundRectCallout">
            <a:avLst>
              <a:gd name="adj1" fmla="val 41300"/>
              <a:gd name="adj2" fmla="val 10011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8F00"/>
                </a:solidFill>
                <a:latin typeface="Gill Sans MT" panose="020B0502020104020203" pitchFamily="34" charset="0"/>
              </a:rPr>
              <a:t>30 – 50 mm/d</a:t>
            </a:r>
          </a:p>
        </p:txBody>
      </p:sp>
      <p:sp>
        <p:nvSpPr>
          <p:cNvPr id="3" name="Rounded Rectangular Callout 2">
            <a:extLst>
              <a:ext uri="{FF2B5EF4-FFF2-40B4-BE49-F238E27FC236}">
                <a16:creationId xmlns:a16="http://schemas.microsoft.com/office/drawing/2014/main" id="{740939B8-069F-376A-BF28-47C050F166B1}"/>
              </a:ext>
            </a:extLst>
          </p:cNvPr>
          <p:cNvSpPr/>
          <p:nvPr/>
        </p:nvSpPr>
        <p:spPr bwMode="auto">
          <a:xfrm>
            <a:off x="4292600" y="6697504"/>
            <a:ext cx="3581400" cy="1055608"/>
          </a:xfrm>
          <a:prstGeom prst="wedgeRoundRectCallout">
            <a:avLst>
              <a:gd name="adj1" fmla="val 103794"/>
              <a:gd name="adj2" fmla="val -57664"/>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FF0000"/>
                </a:solidFill>
                <a:latin typeface="Gill Sans MT" panose="020B0502020104020203" pitchFamily="34" charset="77"/>
              </a:rPr>
              <a:t> 30 - 10 mm/d</a:t>
            </a:r>
          </a:p>
        </p:txBody>
      </p:sp>
    </p:spTree>
    <p:extLst>
      <p:ext uri="{BB962C8B-B14F-4D97-AF65-F5344CB8AC3E}">
        <p14:creationId xmlns:p14="http://schemas.microsoft.com/office/powerpoint/2010/main" val="214957416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9DC4-9886-E348-F680-F49CFD35AFA3}"/>
              </a:ext>
            </a:extLst>
          </p:cNvPr>
          <p:cNvSpPr>
            <a:spLocks noGrp="1"/>
          </p:cNvSpPr>
          <p:nvPr>
            <p:ph type="title"/>
          </p:nvPr>
        </p:nvSpPr>
        <p:spPr/>
        <p:txBody>
          <a:bodyPr/>
          <a:lstStyle/>
          <a:p>
            <a:r>
              <a:rPr kumimoji="0" lang="en-US" sz="3200" b="0" i="0" u="none" strike="noStrike" kern="0" cap="none" spc="0" normalizeH="0" baseline="0" noProof="0" dirty="0">
                <a:ln>
                  <a:noFill/>
                </a:ln>
                <a:solidFill>
                  <a:srgbClr val="000000"/>
                </a:solidFill>
                <a:effectLst/>
                <a:uLnTx/>
                <a:uFillTx/>
                <a:latin typeface="Gill Sans MT"/>
                <a:sym typeface="Gill Sans" charset="0"/>
              </a:rPr>
              <a:t>IMERG 300 km </a:t>
            </a:r>
            <a:r>
              <a:rPr kumimoji="0" lang="en-US" sz="3200" b="0" i="0" u="none" strike="noStrike" kern="0" cap="none" spc="0" normalizeH="0" baseline="0" noProof="0" dirty="0" err="1">
                <a:ln>
                  <a:noFill/>
                </a:ln>
                <a:solidFill>
                  <a:srgbClr val="000000"/>
                </a:solidFill>
                <a:effectLst/>
                <a:uLnTx/>
                <a:uFillTx/>
                <a:latin typeface="Gill Sans MT"/>
                <a:sym typeface="Gill Sans" charset="0"/>
              </a:rPr>
              <a:t>rainrate</a:t>
            </a:r>
            <a:r>
              <a:rPr kumimoji="0" lang="en-US" sz="3200" b="0" i="0" u="none" strike="noStrike" kern="0" cap="none" spc="0" normalizeH="0" baseline="0" noProof="0" dirty="0">
                <a:ln>
                  <a:noFill/>
                </a:ln>
                <a:solidFill>
                  <a:srgbClr val="000000"/>
                </a:solidFill>
                <a:effectLst/>
                <a:uLnTx/>
                <a:uFillTx/>
                <a:latin typeface="Gill Sans MT"/>
                <a:sym typeface="Gill Sans" charset="0"/>
              </a:rPr>
              <a:t> [mm/d] – diff between 9Xdev &amp; 9Xnon</a:t>
            </a:r>
            <a:br>
              <a:rPr kumimoji="0" lang="en-US" sz="4400"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LANT 2018-2022</a:t>
            </a:r>
            <a:endParaRPr lang="en-US" dirty="0"/>
          </a:p>
        </p:txBody>
      </p:sp>
      <p:pic>
        <p:nvPicPr>
          <p:cNvPr id="5" name="Content Placeholder 4">
            <a:extLst>
              <a:ext uri="{FF2B5EF4-FFF2-40B4-BE49-F238E27FC236}">
                <a16:creationId xmlns:a16="http://schemas.microsoft.com/office/drawing/2014/main" id="{565C5AAC-CD57-0676-87CF-0ED73F44FC84}"/>
              </a:ext>
            </a:extLst>
          </p:cNvPr>
          <p:cNvPicPr>
            <a:picLocks noGrp="1" noChangeAspect="1"/>
          </p:cNvPicPr>
          <p:nvPr>
            <p:ph idx="1"/>
          </p:nvPr>
        </p:nvPicPr>
        <p:blipFill>
          <a:blip r:embed="rId2"/>
          <a:srcRect/>
          <a:stretch/>
        </p:blipFill>
        <p:spPr>
          <a:xfrm>
            <a:off x="1663700" y="1247774"/>
            <a:ext cx="9677400" cy="7258051"/>
          </a:xfrm>
        </p:spPr>
      </p:pic>
      <p:sp>
        <p:nvSpPr>
          <p:cNvPr id="6" name="Rounded Rectangular Callout 5">
            <a:extLst>
              <a:ext uri="{FF2B5EF4-FFF2-40B4-BE49-F238E27FC236}">
                <a16:creationId xmlns:a16="http://schemas.microsoft.com/office/drawing/2014/main" id="{AD121726-63C1-C832-0BEA-70B1EC7C6D81}"/>
              </a:ext>
            </a:extLst>
          </p:cNvPr>
          <p:cNvSpPr/>
          <p:nvPr/>
        </p:nvSpPr>
        <p:spPr bwMode="auto">
          <a:xfrm>
            <a:off x="2463800" y="2133598"/>
            <a:ext cx="4953000" cy="2009061"/>
          </a:xfrm>
          <a:prstGeom prst="wedgeRoundRectCallout">
            <a:avLst>
              <a:gd name="adj1" fmla="val 58451"/>
              <a:gd name="adj2" fmla="val 150922"/>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77"/>
              </a:rPr>
              <a:t>Red line – </a:t>
            </a:r>
            <a:r>
              <a:rPr lang="en-US" sz="28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chemeClr val="tx1"/>
                </a:solidFill>
                <a:latin typeface="Gill Sans MT" panose="020B0502020104020203" pitchFamily="34" charset="0"/>
              </a:rPr>
              <a:t>Green line –</a:t>
            </a:r>
            <a:r>
              <a:rPr lang="en-US" sz="2800" b="1" dirty="0">
                <a:solidFill>
                  <a:srgbClr val="000090"/>
                </a:solidFill>
                <a:latin typeface="Gill Sans MT" panose="020B0502020104020203" pitchFamily="34" charset="0"/>
              </a:rPr>
              <a:t> </a:t>
            </a:r>
            <a:r>
              <a:rPr lang="en-US" sz="28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err="1">
                <a:solidFill>
                  <a:schemeClr val="tx1"/>
                </a:solidFill>
                <a:latin typeface="Gill Sans MT" panose="020B0502020104020203" pitchFamily="34" charset="0"/>
              </a:rPr>
              <a:t>Xover</a:t>
            </a:r>
            <a:r>
              <a:rPr lang="en-US" sz="2800" b="1" dirty="0">
                <a:solidFill>
                  <a:schemeClr val="tx1"/>
                </a:solidFill>
                <a:latin typeface="Gill Sans MT" panose="020B0502020104020203" pitchFamily="34" charset="0"/>
              </a:rPr>
              <a:t> ~ </a:t>
            </a:r>
            <a:r>
              <a:rPr lang="en-US" sz="2800" b="1" u="sng" dirty="0">
                <a:solidFill>
                  <a:schemeClr val="tx1"/>
                </a:solidFill>
                <a:latin typeface="Gill Sans MT" panose="020B0502020104020203" pitchFamily="34" charset="0"/>
              </a:rPr>
              <a:t>36 h (1.5 d)</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chemeClr val="tx1"/>
                </a:solidFill>
                <a:latin typeface="Gill Sans MT" panose="020B0502020104020203" pitchFamily="34" charset="0"/>
              </a:rPr>
              <a:t>Rain ~ </a:t>
            </a:r>
            <a:r>
              <a:rPr lang="en-US" sz="2800" b="1" u="sng" dirty="0">
                <a:solidFill>
                  <a:schemeClr val="tx1"/>
                </a:solidFill>
                <a:latin typeface="Gill Sans MT" panose="020B0502020104020203" pitchFamily="34" charset="0"/>
              </a:rPr>
              <a:t>20 mm/d</a:t>
            </a:r>
          </a:p>
        </p:txBody>
      </p:sp>
      <p:sp>
        <p:nvSpPr>
          <p:cNvPr id="7" name="Rounded Rectangular Callout 6">
            <a:extLst>
              <a:ext uri="{FF2B5EF4-FFF2-40B4-BE49-F238E27FC236}">
                <a16:creationId xmlns:a16="http://schemas.microsoft.com/office/drawing/2014/main" id="{B6B1CF47-42A5-9160-D72A-4988AD9C8CC3}"/>
              </a:ext>
            </a:extLst>
          </p:cNvPr>
          <p:cNvSpPr/>
          <p:nvPr/>
        </p:nvSpPr>
        <p:spPr bwMode="auto">
          <a:xfrm>
            <a:off x="7874000" y="2286000"/>
            <a:ext cx="2990850" cy="1055608"/>
          </a:xfrm>
          <a:prstGeom prst="wedgeRoundRectCallout">
            <a:avLst>
              <a:gd name="adj1" fmla="val 41300"/>
              <a:gd name="adj2" fmla="val 10011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8F00"/>
                </a:solidFill>
                <a:latin typeface="Gill Sans MT" panose="020B0502020104020203" pitchFamily="34" charset="0"/>
              </a:rPr>
              <a:t>9Xdev</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8F00"/>
                </a:solidFill>
                <a:latin typeface="Gill Sans MT" panose="020B0502020104020203" pitchFamily="34" charset="0"/>
              </a:rPr>
              <a:t>20 – 30 mm/d</a:t>
            </a:r>
          </a:p>
        </p:txBody>
      </p:sp>
      <p:sp>
        <p:nvSpPr>
          <p:cNvPr id="3" name="Rounded Rectangular Callout 2">
            <a:extLst>
              <a:ext uri="{FF2B5EF4-FFF2-40B4-BE49-F238E27FC236}">
                <a16:creationId xmlns:a16="http://schemas.microsoft.com/office/drawing/2014/main" id="{740939B8-069F-376A-BF28-47C050F166B1}"/>
              </a:ext>
            </a:extLst>
          </p:cNvPr>
          <p:cNvSpPr/>
          <p:nvPr/>
        </p:nvSpPr>
        <p:spPr bwMode="auto">
          <a:xfrm>
            <a:off x="3149600" y="6705600"/>
            <a:ext cx="3581400" cy="1055608"/>
          </a:xfrm>
          <a:prstGeom prst="wedgeRoundRectCallout">
            <a:avLst>
              <a:gd name="adj1" fmla="val 103794"/>
              <a:gd name="adj2" fmla="val -57664"/>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FF0000"/>
                </a:solidFill>
                <a:latin typeface="Gill Sans MT" panose="020B0502020104020203" pitchFamily="34" charset="77"/>
              </a:rPr>
              <a:t>9Xnon</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FF0000"/>
                </a:solidFill>
                <a:latin typeface="Gill Sans MT" panose="020B0502020104020203" pitchFamily="34" charset="77"/>
              </a:rPr>
              <a:t> 20 - 15 mm/d</a:t>
            </a:r>
          </a:p>
        </p:txBody>
      </p:sp>
    </p:spTree>
    <p:extLst>
      <p:ext uri="{BB962C8B-B14F-4D97-AF65-F5344CB8AC3E}">
        <p14:creationId xmlns:p14="http://schemas.microsoft.com/office/powerpoint/2010/main" val="176658839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9EB1-84C9-2F04-E8EB-D7BDBF07E255}"/>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Gill Sans MT"/>
                <a:sym typeface="Gill Sans" charset="0"/>
              </a:rPr>
              <a:t>IMERG 300 km </a:t>
            </a:r>
            <a:r>
              <a:rPr kumimoji="0" lang="en-US" sz="3600" b="0" i="0" u="none" strike="noStrike" kern="0" cap="none" spc="0" normalizeH="0" baseline="0" noProof="0" dirty="0" err="1">
                <a:ln>
                  <a:noFill/>
                </a:ln>
                <a:solidFill>
                  <a:srgbClr val="000000"/>
                </a:solidFill>
                <a:effectLst/>
                <a:uLnTx/>
                <a:uFillTx/>
                <a:latin typeface="Gill Sans MT"/>
                <a:sym typeface="Gill Sans" charset="0"/>
              </a:rPr>
              <a:t>rainrate</a:t>
            </a:r>
            <a:r>
              <a:rPr kumimoji="0" lang="en-US" sz="3600" b="0" i="0" u="none" strike="noStrike" kern="0" cap="none" spc="0" normalizeH="0" baseline="0" noProof="0" dirty="0">
                <a:ln>
                  <a:noFill/>
                </a:ln>
                <a:solidFill>
                  <a:srgbClr val="000000"/>
                </a:solidFill>
                <a:effectLst/>
                <a:uLnTx/>
                <a:uFillTx/>
                <a:latin typeface="Gill Sans MT"/>
                <a:sym typeface="Gill Sans" charset="0"/>
              </a:rPr>
              <a:t> [mm/d] – diff between 9Xdev &amp; 9Xnon</a:t>
            </a:r>
            <a:br>
              <a:rPr kumimoji="0" lang="en-US" sz="4400" b="0" i="0" u="none" strike="noStrike" kern="0" cap="none" spc="0" normalizeH="0" baseline="0" noProof="0" dirty="0">
                <a:ln>
                  <a:noFill/>
                </a:ln>
                <a:solidFill>
                  <a:srgbClr val="000000"/>
                </a:solidFill>
                <a:effectLst/>
                <a:uLnTx/>
                <a:uFillTx/>
                <a:latin typeface="Gill Sans MT"/>
                <a:sym typeface="Gill Sans" charset="0"/>
              </a:rPr>
            </a:br>
            <a:r>
              <a:rPr kumimoji="0" lang="en-US" sz="3600" b="0" i="0" u="none" strike="noStrike" kern="0" cap="none" spc="0" normalizeH="0" baseline="0" noProof="0" dirty="0">
                <a:ln>
                  <a:noFill/>
                </a:ln>
                <a:solidFill>
                  <a:srgbClr val="000000"/>
                </a:solidFill>
                <a:effectLst/>
                <a:uLnTx/>
                <a:uFillTx/>
                <a:latin typeface="Gill Sans MT"/>
                <a:sym typeface="Gill Sans" charset="0"/>
              </a:rPr>
              <a:t>summary for 5 y period 2018-2022</a:t>
            </a:r>
            <a:endParaRPr lang="en-US" dirty="0"/>
          </a:p>
        </p:txBody>
      </p:sp>
      <p:sp>
        <p:nvSpPr>
          <p:cNvPr id="3" name="Content Placeholder 2">
            <a:extLst>
              <a:ext uri="{FF2B5EF4-FFF2-40B4-BE49-F238E27FC236}">
                <a16:creationId xmlns:a16="http://schemas.microsoft.com/office/drawing/2014/main" id="{DE565E75-FFEE-EC1C-21BA-321799D2A387}"/>
              </a:ext>
            </a:extLst>
          </p:cNvPr>
          <p:cNvSpPr>
            <a:spLocks noGrp="1"/>
          </p:cNvSpPr>
          <p:nvPr>
            <p:ph idx="1"/>
          </p:nvPr>
        </p:nvSpPr>
        <p:spPr/>
        <p:txBody>
          <a:bodyPr/>
          <a:lstStyle/>
          <a:p>
            <a:r>
              <a:rPr lang="en-US" dirty="0"/>
              <a:t>WPAC</a:t>
            </a:r>
          </a:p>
          <a:p>
            <a:pPr lvl="1"/>
            <a:r>
              <a:rPr lang="en-US" dirty="0"/>
              <a:t>9Xdev v 9Xnon begin to depart or </a:t>
            </a:r>
            <a:r>
              <a:rPr lang="en-US" b="1" i="1" dirty="0" err="1">
                <a:solidFill>
                  <a:srgbClr val="FF0000"/>
                </a:solidFill>
              </a:rPr>
              <a:t>Xover</a:t>
            </a:r>
            <a:r>
              <a:rPr lang="en-US" b="1" i="1" dirty="0">
                <a:solidFill>
                  <a:srgbClr val="FF0000"/>
                </a:solidFill>
              </a:rPr>
              <a:t> point ~ 2 d</a:t>
            </a:r>
          </a:p>
          <a:p>
            <a:pPr lvl="1"/>
            <a:r>
              <a:rPr lang="en-US" b="1" i="1" dirty="0">
                <a:solidFill>
                  <a:srgbClr val="FF0000"/>
                </a:solidFill>
              </a:rPr>
              <a:t>RR ~ 30 mm/d </a:t>
            </a:r>
            <a:r>
              <a:rPr lang="en-US" dirty="0"/>
              <a:t>&amp; </a:t>
            </a:r>
            <a:r>
              <a:rPr lang="en-US" b="1" i="1" dirty="0"/>
              <a:t>higher</a:t>
            </a:r>
            <a:r>
              <a:rPr lang="en-US" dirty="0"/>
              <a:t> than in the LANT</a:t>
            </a:r>
          </a:p>
          <a:p>
            <a:pPr lvl="1"/>
            <a:r>
              <a:rPr lang="en-US" dirty="0"/>
              <a:t>both 9Xdev &amp; 9Xnon start at 30 mm/d but 9Xnon </a:t>
            </a:r>
            <a:r>
              <a:rPr lang="en-US" b="1" i="1" dirty="0"/>
              <a:t>decreases</a:t>
            </a:r>
            <a:r>
              <a:rPr lang="en-US" dirty="0"/>
              <a:t> to 15 mm/d</a:t>
            </a:r>
          </a:p>
          <a:p>
            <a:r>
              <a:rPr lang="en-US" dirty="0"/>
              <a:t>LANT</a:t>
            </a:r>
          </a:p>
          <a:p>
            <a:pPr lvl="1"/>
            <a:r>
              <a:rPr lang="en-US" dirty="0"/>
              <a:t>9Xdev v 9Xnon begin to depart or </a:t>
            </a:r>
            <a:r>
              <a:rPr lang="en-US" b="1" i="1" dirty="0" err="1">
                <a:solidFill>
                  <a:srgbClr val="FF0000"/>
                </a:solidFill>
              </a:rPr>
              <a:t>Xover</a:t>
            </a:r>
            <a:r>
              <a:rPr lang="en-US" b="1" i="1" dirty="0">
                <a:solidFill>
                  <a:srgbClr val="FF0000"/>
                </a:solidFill>
              </a:rPr>
              <a:t> point ~ 1.5 d</a:t>
            </a:r>
          </a:p>
          <a:p>
            <a:pPr lvl="1"/>
            <a:r>
              <a:rPr lang="en-US" b="1" i="1" dirty="0">
                <a:solidFill>
                  <a:srgbClr val="FF0000"/>
                </a:solidFill>
              </a:rPr>
              <a:t>RR ~ 20 mm/d </a:t>
            </a:r>
            <a:r>
              <a:rPr lang="en-US" dirty="0"/>
              <a:t>&amp; </a:t>
            </a:r>
            <a:r>
              <a:rPr lang="en-US" b="1" i="1" dirty="0"/>
              <a:t>lower</a:t>
            </a:r>
            <a:r>
              <a:rPr lang="en-US" dirty="0"/>
              <a:t> than in WPAC</a:t>
            </a:r>
          </a:p>
          <a:p>
            <a:pPr lvl="1"/>
            <a:r>
              <a:rPr lang="en-US" dirty="0"/>
              <a:t>RR change ~ 10 mm/d vice 15-20 mm/d in WPAC</a:t>
            </a:r>
          </a:p>
          <a:p>
            <a:pPr lvl="1"/>
            <a:endParaRPr lang="en-US" dirty="0"/>
          </a:p>
        </p:txBody>
      </p:sp>
    </p:spTree>
    <p:extLst>
      <p:ext uri="{BB962C8B-B14F-4D97-AF65-F5344CB8AC3E}">
        <p14:creationId xmlns:p14="http://schemas.microsoft.com/office/powerpoint/2010/main" val="60248987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1A88-9CE2-11BB-2BE6-F1BEF780175E}"/>
              </a:ext>
            </a:extLst>
          </p:cNvPr>
          <p:cNvSpPr>
            <a:spLocks noGrp="1"/>
          </p:cNvSpPr>
          <p:nvPr>
            <p:ph type="title"/>
          </p:nvPr>
        </p:nvSpPr>
        <p:spPr/>
        <p:txBody>
          <a:bodyPr/>
          <a:lstStyle/>
          <a:p>
            <a:r>
              <a:rPr lang="en-US" dirty="0"/>
              <a:t>Summary – 9Xdev v 9Xnon</a:t>
            </a:r>
          </a:p>
        </p:txBody>
      </p:sp>
      <p:sp>
        <p:nvSpPr>
          <p:cNvPr id="3" name="Content Placeholder 2">
            <a:extLst>
              <a:ext uri="{FF2B5EF4-FFF2-40B4-BE49-F238E27FC236}">
                <a16:creationId xmlns:a16="http://schemas.microsoft.com/office/drawing/2014/main" id="{301AAF95-6C0D-CF09-6526-7543E13B6872}"/>
              </a:ext>
            </a:extLst>
          </p:cNvPr>
          <p:cNvSpPr>
            <a:spLocks noGrp="1"/>
          </p:cNvSpPr>
          <p:nvPr>
            <p:ph idx="1"/>
          </p:nvPr>
        </p:nvSpPr>
        <p:spPr/>
        <p:txBody>
          <a:bodyPr/>
          <a:lstStyle/>
          <a:p>
            <a:r>
              <a:rPr lang="en-US" b="1" i="1" dirty="0">
                <a:solidFill>
                  <a:srgbClr val="FF0000"/>
                </a:solidFill>
              </a:rPr>
              <a:t>Formation Rate or 9X → NN</a:t>
            </a:r>
          </a:p>
          <a:p>
            <a:pPr lvl="1"/>
            <a:r>
              <a:rPr lang="en-US" sz="3200" dirty="0"/>
              <a:t>substantial increase in JTWC/WPAC 2007 – 2022</a:t>
            </a:r>
          </a:p>
          <a:p>
            <a:pPr lvl="2"/>
            <a:r>
              <a:rPr lang="en-US" sz="2800" dirty="0"/>
              <a:t>9X is no-cost to the TDO</a:t>
            </a:r>
          </a:p>
          <a:p>
            <a:pPr lvl="2"/>
            <a:r>
              <a:rPr lang="en-US" sz="2800" dirty="0"/>
              <a:t>current TDO/HS at both JTWC &amp; NHC are more consistent in identifying ‘significant’ disturbances</a:t>
            </a:r>
          </a:p>
          <a:p>
            <a:pPr lvl="1"/>
            <a:r>
              <a:rPr lang="en-US" sz="3200" dirty="0"/>
              <a:t>highest formation rate is in EPAC lowest in SHEM</a:t>
            </a:r>
          </a:p>
          <a:p>
            <a:r>
              <a:rPr lang="en-US" b="1" i="1" dirty="0">
                <a:solidFill>
                  <a:srgbClr val="FF0000"/>
                </a:solidFill>
              </a:rPr>
              <a:t>VWS</a:t>
            </a:r>
          </a:p>
          <a:p>
            <a:pPr lvl="1"/>
            <a:r>
              <a:rPr lang="en-US" dirty="0"/>
              <a:t>higher in the LANT (~20 kts); lower in WPAC (~15 kts)</a:t>
            </a:r>
          </a:p>
          <a:p>
            <a:pPr lvl="1"/>
            <a:r>
              <a:rPr lang="en-US" dirty="0" err="1"/>
              <a:t>Xover</a:t>
            </a:r>
            <a:r>
              <a:rPr lang="en-US" dirty="0"/>
              <a:t> point longer in WPAC (3.5 d) v LANT (2.0 d)</a:t>
            </a:r>
          </a:p>
          <a:p>
            <a:r>
              <a:rPr lang="en-US" b="1" i="1" dirty="0">
                <a:solidFill>
                  <a:srgbClr val="FF0000"/>
                </a:solidFill>
              </a:rPr>
              <a:t>Rain</a:t>
            </a:r>
          </a:p>
          <a:p>
            <a:pPr lvl="1"/>
            <a:r>
              <a:rPr lang="en-US" dirty="0"/>
              <a:t>WPAC higher (~30 mm/d) v LANT (~20 mm/d)</a:t>
            </a:r>
          </a:p>
          <a:p>
            <a:pPr lvl="1"/>
            <a:r>
              <a:rPr lang="en-US" dirty="0" err="1"/>
              <a:t>Xover</a:t>
            </a:r>
            <a:r>
              <a:rPr lang="en-US" dirty="0"/>
              <a:t> point longer in WPAC (2.0 d) v LANT (1.5 d)</a:t>
            </a:r>
            <a:endParaRPr lang="en-US" sz="3200" dirty="0"/>
          </a:p>
        </p:txBody>
      </p:sp>
    </p:spTree>
    <p:extLst>
      <p:ext uri="{BB962C8B-B14F-4D97-AF65-F5344CB8AC3E}">
        <p14:creationId xmlns:p14="http://schemas.microsoft.com/office/powerpoint/2010/main" val="302166625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764F-6574-8C1C-55BC-C4A102754F2A}"/>
              </a:ext>
            </a:extLst>
          </p:cNvPr>
          <p:cNvSpPr>
            <a:spLocks noGrp="1"/>
          </p:cNvSpPr>
          <p:nvPr>
            <p:ph type="title"/>
          </p:nvPr>
        </p:nvSpPr>
        <p:spPr/>
        <p:txBody>
          <a:bodyPr/>
          <a:lstStyle/>
          <a:p>
            <a:r>
              <a:rPr lang="en-US" sz="4000" dirty="0"/>
              <a:t>Takeaways</a:t>
            </a:r>
            <a:br>
              <a:rPr lang="en-US" dirty="0"/>
            </a:br>
            <a:r>
              <a:rPr lang="en-US" sz="2800" dirty="0"/>
              <a:t> and an answer to Bill Gray’s Question …</a:t>
            </a:r>
            <a:endParaRPr lang="en-US" dirty="0"/>
          </a:p>
        </p:txBody>
      </p:sp>
      <p:sp>
        <p:nvSpPr>
          <p:cNvPr id="3" name="Content Placeholder 2">
            <a:extLst>
              <a:ext uri="{FF2B5EF4-FFF2-40B4-BE49-F238E27FC236}">
                <a16:creationId xmlns:a16="http://schemas.microsoft.com/office/drawing/2014/main" id="{BDA309BF-B591-7B9D-0414-F8684ECA2249}"/>
              </a:ext>
            </a:extLst>
          </p:cNvPr>
          <p:cNvSpPr>
            <a:spLocks noGrp="1"/>
          </p:cNvSpPr>
          <p:nvPr>
            <p:ph idx="1"/>
          </p:nvPr>
        </p:nvSpPr>
        <p:spPr/>
        <p:txBody>
          <a:bodyPr/>
          <a:lstStyle/>
          <a:p>
            <a:r>
              <a:rPr lang="en-US" dirty="0"/>
              <a:t>the </a:t>
            </a:r>
            <a:r>
              <a:rPr lang="en-US" dirty="0" err="1"/>
              <a:t>superBT</a:t>
            </a:r>
            <a:r>
              <a:rPr lang="en-US" dirty="0"/>
              <a:t> adds three unique and high-quality data sets to existing Best Tracks</a:t>
            </a:r>
          </a:p>
          <a:p>
            <a:pPr lvl="1"/>
            <a:r>
              <a:rPr lang="en-US" dirty="0"/>
              <a:t>1979-2024 – ERA5 2X daily 10-d forecasts</a:t>
            </a:r>
          </a:p>
          <a:p>
            <a:pPr lvl="1"/>
            <a:r>
              <a:rPr lang="en-US" dirty="0"/>
              <a:t>1999-2024 – NASA IMERG hi-res, nearly-global precipitation</a:t>
            </a:r>
          </a:p>
          <a:p>
            <a:pPr lvl="1"/>
            <a:r>
              <a:rPr lang="en-US" dirty="0"/>
              <a:t>2006-2024 – curated 9Xdev &amp; 9Xnon</a:t>
            </a:r>
          </a:p>
          <a:p>
            <a:r>
              <a:rPr lang="en-US" dirty="0"/>
              <a:t>Shown unique differences in both VWS and rain rate between 9Xdev and 9Xnon</a:t>
            </a:r>
          </a:p>
          <a:p>
            <a:r>
              <a:rPr lang="en-US" dirty="0"/>
              <a:t>V04 at </a:t>
            </a:r>
            <a:r>
              <a:rPr lang="en-US" dirty="0">
                <a:hlinkClick r:id="rId2"/>
              </a:rPr>
              <a:t>https://github.com/tenkiman/superBT-V04/</a:t>
            </a:r>
            <a:endParaRPr lang="en-US" dirty="0"/>
          </a:p>
          <a:p>
            <a:r>
              <a:rPr lang="en-US" dirty="0"/>
              <a:t>V1.0 – add TC size – my bigger interest</a:t>
            </a:r>
          </a:p>
          <a:p>
            <a:pPr lvl="1"/>
            <a:r>
              <a:rPr lang="en-US" dirty="0"/>
              <a:t>2006 &amp; 2023 (from 17 y to 19 y)</a:t>
            </a:r>
          </a:p>
          <a:p>
            <a:pPr lvl="1"/>
            <a:r>
              <a:rPr lang="en-US" dirty="0"/>
              <a:t>R34 from best track + CIRA + R34/POCI from ECMWF IFS &amp; ERA5</a:t>
            </a:r>
          </a:p>
        </p:txBody>
      </p:sp>
    </p:spTree>
    <p:extLst>
      <p:ext uri="{BB962C8B-B14F-4D97-AF65-F5344CB8AC3E}">
        <p14:creationId xmlns:p14="http://schemas.microsoft.com/office/powerpoint/2010/main" val="410302206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6CD1-6843-BB4C-3A3C-FCD07E20584B}"/>
              </a:ext>
            </a:extLst>
          </p:cNvPr>
          <p:cNvSpPr>
            <a:spLocks noGrp="1"/>
          </p:cNvSpPr>
          <p:nvPr>
            <p:ph type="title"/>
          </p:nvPr>
        </p:nvSpPr>
        <p:spPr/>
        <p:txBody>
          <a:bodyPr/>
          <a:lstStyle/>
          <a:p>
            <a:r>
              <a:rPr lang="en-US" dirty="0"/>
              <a:t>Links</a:t>
            </a:r>
          </a:p>
        </p:txBody>
      </p:sp>
      <p:graphicFrame>
        <p:nvGraphicFramePr>
          <p:cNvPr id="7" name="Content Placeholder 6">
            <a:extLst>
              <a:ext uri="{FF2B5EF4-FFF2-40B4-BE49-F238E27FC236}">
                <a16:creationId xmlns:a16="http://schemas.microsoft.com/office/drawing/2014/main" id="{7745ECE6-0168-5FBF-2BE0-512CFE28072C}"/>
              </a:ext>
            </a:extLst>
          </p:cNvPr>
          <p:cNvGraphicFramePr>
            <a:graphicFrameLocks noGrp="1"/>
          </p:cNvGraphicFramePr>
          <p:nvPr>
            <p:ph idx="1"/>
            <p:extLst>
              <p:ext uri="{D42A27DB-BD31-4B8C-83A1-F6EECF244321}">
                <p14:modId xmlns:p14="http://schemas.microsoft.com/office/powerpoint/2010/main" val="3176824825"/>
              </p:ext>
            </p:extLst>
          </p:nvPr>
        </p:nvGraphicFramePr>
        <p:xfrm>
          <a:off x="558800" y="1472422"/>
          <a:ext cx="12141200" cy="6563852"/>
        </p:xfrm>
        <a:graphic>
          <a:graphicData uri="http://schemas.openxmlformats.org/drawingml/2006/table">
            <a:tbl>
              <a:tblPr firstRow="1" bandRow="1">
                <a:tableStyleId>{93296810-A885-4BE3-A3E7-6D5BEEA58F35}</a:tableStyleId>
              </a:tblPr>
              <a:tblGrid>
                <a:gridCol w="7821153">
                  <a:extLst>
                    <a:ext uri="{9D8B030D-6E8A-4147-A177-3AD203B41FA5}">
                      <a16:colId xmlns:a16="http://schemas.microsoft.com/office/drawing/2014/main" val="1163280616"/>
                    </a:ext>
                  </a:extLst>
                </a:gridCol>
                <a:gridCol w="4320047">
                  <a:extLst>
                    <a:ext uri="{9D8B030D-6E8A-4147-A177-3AD203B41FA5}">
                      <a16:colId xmlns:a16="http://schemas.microsoft.com/office/drawing/2014/main" val="2510764989"/>
                    </a:ext>
                  </a:extLst>
                </a:gridCol>
              </a:tblGrid>
              <a:tr h="650143">
                <a:tc>
                  <a:txBody>
                    <a:bodyPr/>
                    <a:lstStyle/>
                    <a:p>
                      <a:r>
                        <a:rPr lang="en-US" sz="2000" dirty="0"/>
                        <a:t>URL</a:t>
                      </a:r>
                      <a:endParaRPr lang="en-US" dirty="0"/>
                    </a:p>
                  </a:txBody>
                  <a:tcPr/>
                </a:tc>
                <a:tc>
                  <a:txBody>
                    <a:bodyPr/>
                    <a:lstStyle/>
                    <a:p>
                      <a:r>
                        <a:rPr lang="en-US" dirty="0"/>
                        <a:t>Data/Doc/Web</a:t>
                      </a:r>
                    </a:p>
                  </a:txBody>
                  <a:tcPr/>
                </a:tc>
                <a:extLst>
                  <a:ext uri="{0D108BD9-81ED-4DB2-BD59-A6C34878D82A}">
                    <a16:rowId xmlns:a16="http://schemas.microsoft.com/office/drawing/2014/main" val="923389190"/>
                  </a:ext>
                </a:extLst>
              </a:tr>
              <a:tr h="87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i="0" dirty="0">
                          <a:latin typeface="Courier New" panose="02070309020205020404" pitchFamily="49" charset="0"/>
                          <a:cs typeface="Courier New" panose="02070309020205020404" pitchFamily="49" charset="0"/>
                          <a:hlinkClick r:id="rId2"/>
                        </a:rPr>
                        <a:t>https://github.com/tenkiman/superBT-V04</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V04 </a:t>
                      </a:r>
                      <a:r>
                        <a:rPr lang="en-US" sz="2400" dirty="0" err="1"/>
                        <a:t>github</a:t>
                      </a:r>
                      <a:r>
                        <a:rPr lang="en-US" sz="2400" dirty="0"/>
                        <a:t> repo and starting README</a:t>
                      </a:r>
                    </a:p>
                  </a:txBody>
                  <a:tcPr/>
                </a:tc>
                <a:extLst>
                  <a:ext uri="{0D108BD9-81ED-4DB2-BD59-A6C34878D82A}">
                    <a16:rowId xmlns:a16="http://schemas.microsoft.com/office/drawing/2014/main" val="2330364864"/>
                  </a:ext>
                </a:extLst>
              </a:tr>
              <a:tr h="87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i="0" dirty="0">
                          <a:latin typeface="Courier New" panose="02070309020205020404" pitchFamily="49" charset="0"/>
                          <a:cs typeface="Courier New" panose="02070309020205020404" pitchFamily="49" charset="0"/>
                          <a:hlinkClick r:id="rId3"/>
                        </a:rPr>
                        <a:t>https://github.com/tenkiman/superBT-V04/releases/tag/V04.01</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1</a:t>
                      </a:r>
                      <a:r>
                        <a:rPr lang="en-US" sz="2400" baseline="30000" dirty="0"/>
                        <a:t>st</a:t>
                      </a:r>
                      <a:r>
                        <a:rPr lang="en-US" sz="2400" dirty="0"/>
                        <a:t> release as .zip or </a:t>
                      </a:r>
                      <a:r>
                        <a:rPr lang="en-US" sz="2400" dirty="0" err="1"/>
                        <a:t>tar.gz</a:t>
                      </a:r>
                      <a:r>
                        <a:rPr lang="en-US" sz="2400" dirty="0"/>
                        <a:t> files</a:t>
                      </a:r>
                    </a:p>
                  </a:txBody>
                  <a:tcPr/>
                </a:tc>
                <a:extLst>
                  <a:ext uri="{0D108BD9-81ED-4DB2-BD59-A6C34878D82A}">
                    <a16:rowId xmlns:a16="http://schemas.microsoft.com/office/drawing/2014/main" val="2608938794"/>
                  </a:ext>
                </a:extLst>
              </a:tr>
              <a:tr h="877261">
                <a:tc>
                  <a:txBody>
                    <a:bodyPr/>
                    <a:lstStyle/>
                    <a:p>
                      <a:r>
                        <a:rPr lang="en-US" sz="2400" b="1" i="0" dirty="0">
                          <a:latin typeface="Courier New" panose="02070309020205020404" pitchFamily="49" charset="0"/>
                          <a:cs typeface="Courier New" panose="02070309020205020404" pitchFamily="49" charset="0"/>
                          <a:hlinkClick r:id="rId4"/>
                        </a:rPr>
                        <a:t>https://github.com/tenkiman/superBT-V04/blob/main/docs/README-sbt-v04.md</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detailed README of the 1</a:t>
                      </a:r>
                      <a:r>
                        <a:rPr lang="en-US" sz="2400" baseline="30000" dirty="0"/>
                        <a:t>st</a:t>
                      </a:r>
                      <a:r>
                        <a:rPr lang="en-US" sz="2400" dirty="0"/>
                        <a:t> </a:t>
                      </a:r>
                      <a:r>
                        <a:rPr lang="en-US" sz="2400" dirty="0" err="1"/>
                        <a:t>github</a:t>
                      </a:r>
                      <a:endParaRPr lang="en-US" sz="2400" dirty="0"/>
                    </a:p>
                  </a:txBody>
                  <a:tcPr/>
                </a:tc>
                <a:extLst>
                  <a:ext uri="{0D108BD9-81ED-4DB2-BD59-A6C34878D82A}">
                    <a16:rowId xmlns:a16="http://schemas.microsoft.com/office/drawing/2014/main" val="19068641"/>
                  </a:ext>
                </a:extLst>
              </a:tr>
              <a:tr h="87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i="0" dirty="0">
                          <a:latin typeface="Courier New" panose="02070309020205020404" pitchFamily="49" charset="0"/>
                          <a:cs typeface="Courier New" panose="02070309020205020404" pitchFamily="49" charset="0"/>
                          <a:hlinkClick r:id="rId5"/>
                        </a:rPr>
                        <a:t>https://surperbt.blogspot.com/2023/12/intro-to-superbt.html</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hlinkClick r:id="rId6"/>
                        </a:rPr>
                        <a:t>superBT blog </a:t>
                      </a:r>
                      <a:r>
                        <a:rPr lang="en-US" sz="2400" dirty="0"/>
                        <a:t>with introduction to the </a:t>
                      </a:r>
                      <a:r>
                        <a:rPr lang="en-US" sz="2400" dirty="0" err="1"/>
                        <a:t>superBT</a:t>
                      </a:r>
                      <a:r>
                        <a:rPr lang="en-US" sz="2400" dirty="0"/>
                        <a:t> and results</a:t>
                      </a:r>
                    </a:p>
                  </a:txBody>
                  <a:tcPr/>
                </a:tc>
                <a:extLst>
                  <a:ext uri="{0D108BD9-81ED-4DB2-BD59-A6C34878D82A}">
                    <a16:rowId xmlns:a16="http://schemas.microsoft.com/office/drawing/2014/main" val="2700823378"/>
                  </a:ext>
                </a:extLst>
              </a:tr>
              <a:tr h="87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i="0" dirty="0">
                          <a:latin typeface="Courier New" panose="02070309020205020404" pitchFamily="49" charset="0"/>
                          <a:cs typeface="Courier New" panose="02070309020205020404" pitchFamily="49" charset="0"/>
                          <a:hlinkClick r:id="rId7"/>
                        </a:rPr>
                        <a:t>https://maps.wxmap2.com/</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WxMAP2 originally developed at JTWC 2002-2005</a:t>
                      </a:r>
                    </a:p>
                  </a:txBody>
                  <a:tcPr/>
                </a:tc>
                <a:extLst>
                  <a:ext uri="{0D108BD9-81ED-4DB2-BD59-A6C34878D82A}">
                    <a16:rowId xmlns:a16="http://schemas.microsoft.com/office/drawing/2014/main" val="1556435992"/>
                  </a:ext>
                </a:extLst>
              </a:tr>
              <a:tr h="877261">
                <a:tc>
                  <a:txBody>
                    <a:bodyPr/>
                    <a:lstStyle/>
                    <a:p>
                      <a:r>
                        <a:rPr lang="en-US" sz="2400" b="1" i="0" dirty="0">
                          <a:latin typeface="Courier New" panose="02070309020205020404" pitchFamily="49" charset="0"/>
                          <a:cs typeface="Courier New" panose="02070309020205020404" pitchFamily="49" charset="0"/>
                          <a:hlinkClick r:id="rId8"/>
                        </a:rPr>
                        <a:t>https://jtdiag.wxmap2.com/</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JTDIAG to display ‘diagnostic file’ for real-time forecasting</a:t>
                      </a:r>
                    </a:p>
                  </a:txBody>
                  <a:tcPr/>
                </a:tc>
                <a:extLst>
                  <a:ext uri="{0D108BD9-81ED-4DB2-BD59-A6C34878D82A}">
                    <a16:rowId xmlns:a16="http://schemas.microsoft.com/office/drawing/2014/main" val="2747320757"/>
                  </a:ext>
                </a:extLst>
              </a:tr>
              <a:tr h="650143">
                <a:tc>
                  <a:txBody>
                    <a:bodyPr/>
                    <a:lstStyle/>
                    <a:p>
                      <a:r>
                        <a:rPr lang="en-US" sz="2400" b="1" i="0" dirty="0">
                          <a:latin typeface="Courier New" panose="02070309020205020404" pitchFamily="49" charset="0"/>
                          <a:cs typeface="Courier New" panose="02070309020205020404" pitchFamily="49" charset="0"/>
                          <a:hlinkClick r:id="rId9"/>
                        </a:rPr>
                        <a:t>https://tcgen.wxmap2.com/</a:t>
                      </a:r>
                      <a:endParaRPr lang="en-US" sz="2400" b="1" i="0" dirty="0">
                        <a:latin typeface="Courier New" panose="02070309020205020404" pitchFamily="49" charset="0"/>
                        <a:cs typeface="Courier New" panose="02070309020205020404" pitchFamily="49" charset="0"/>
                      </a:endParaRPr>
                    </a:p>
                  </a:txBody>
                  <a:tcPr/>
                </a:tc>
                <a:tc>
                  <a:txBody>
                    <a:bodyPr/>
                    <a:lstStyle/>
                    <a:p>
                      <a:r>
                        <a:rPr lang="en-US" sz="2400" dirty="0"/>
                        <a:t>TC genesis</a:t>
                      </a:r>
                    </a:p>
                  </a:txBody>
                  <a:tcPr/>
                </a:tc>
                <a:extLst>
                  <a:ext uri="{0D108BD9-81ED-4DB2-BD59-A6C34878D82A}">
                    <a16:rowId xmlns:a16="http://schemas.microsoft.com/office/drawing/2014/main" val="1644420855"/>
                  </a:ext>
                </a:extLst>
              </a:tr>
            </a:tbl>
          </a:graphicData>
        </a:graphic>
      </p:graphicFrame>
    </p:spTree>
    <p:extLst>
      <p:ext uri="{BB962C8B-B14F-4D97-AF65-F5344CB8AC3E}">
        <p14:creationId xmlns:p14="http://schemas.microsoft.com/office/powerpoint/2010/main" val="25539712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02BB2C-63FE-3C45-65A6-CB55AD97AC1A}"/>
              </a:ext>
            </a:extLst>
          </p:cNvPr>
          <p:cNvSpPr>
            <a:spLocks noGrp="1"/>
          </p:cNvSpPr>
          <p:nvPr>
            <p:ph type="title"/>
          </p:nvPr>
        </p:nvSpPr>
        <p:spPr>
          <a:xfrm>
            <a:off x="12700" y="-12700"/>
            <a:ext cx="12979400" cy="8699500"/>
          </a:xfrm>
        </p:spPr>
        <p:txBody>
          <a:bodyPr/>
          <a:lstStyle/>
          <a:p>
            <a:r>
              <a:rPr lang="en-US" sz="8800" dirty="0"/>
              <a:t>Mahalo</a:t>
            </a:r>
            <a:br>
              <a:rPr lang="en-US" dirty="0"/>
            </a:br>
            <a:br>
              <a:rPr lang="en-US" dirty="0"/>
            </a:br>
            <a:r>
              <a:rPr lang="en-US" sz="6000" dirty="0" err="1"/>
              <a:t>どうも</a:t>
            </a:r>
            <a:br>
              <a:rPr lang="en-US" sz="6000" dirty="0"/>
            </a:br>
            <a:r>
              <a:rPr lang="en-US" sz="6000" dirty="0" err="1"/>
              <a:t>ありがとう</a:t>
            </a:r>
            <a:br>
              <a:rPr lang="en-US" sz="6000" dirty="0"/>
            </a:br>
            <a:r>
              <a:rPr lang="en-US" sz="6000" dirty="0" err="1"/>
              <a:t>ございました</a:t>
            </a:r>
            <a:endParaRPr lang="en-US" dirty="0"/>
          </a:p>
        </p:txBody>
      </p:sp>
    </p:spTree>
    <p:extLst>
      <p:ext uri="{BB962C8B-B14F-4D97-AF65-F5344CB8AC3E}">
        <p14:creationId xmlns:p14="http://schemas.microsoft.com/office/powerpoint/2010/main" val="238258801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4067-EACA-38DB-EB34-5AA544F8C70B}"/>
              </a:ext>
            </a:extLst>
          </p:cNvPr>
          <p:cNvSpPr>
            <a:spLocks noGrp="1"/>
          </p:cNvSpPr>
          <p:nvPr>
            <p:ph type="title"/>
          </p:nvPr>
        </p:nvSpPr>
        <p:spPr/>
        <p:txBody>
          <a:bodyPr/>
          <a:lstStyle/>
          <a:p>
            <a:r>
              <a:rPr lang="en-US" sz="4000" dirty="0"/>
              <a:t>The Bill Gray Standard Seminar Question</a:t>
            </a:r>
            <a:br>
              <a:rPr lang="en-US" dirty="0"/>
            </a:br>
            <a:r>
              <a:rPr lang="en-US" sz="3200" dirty="0"/>
              <a:t>20140401 AMS </a:t>
            </a:r>
            <a:r>
              <a:rPr lang="en-US" sz="3200" dirty="0" err="1"/>
              <a:t>Hurr</a:t>
            </a:r>
            <a:r>
              <a:rPr lang="en-US" sz="3200" dirty="0"/>
              <a:t> Conf San Diego</a:t>
            </a:r>
            <a:endParaRPr lang="en-US" dirty="0"/>
          </a:p>
        </p:txBody>
      </p:sp>
      <p:sp>
        <p:nvSpPr>
          <p:cNvPr id="4" name="TextBox 3">
            <a:extLst>
              <a:ext uri="{FF2B5EF4-FFF2-40B4-BE49-F238E27FC236}">
                <a16:creationId xmlns:a16="http://schemas.microsoft.com/office/drawing/2014/main" id="{48FEEFEC-0585-A817-56D2-E537610E988A}"/>
              </a:ext>
            </a:extLst>
          </p:cNvPr>
          <p:cNvSpPr txBox="1"/>
          <p:nvPr/>
        </p:nvSpPr>
        <p:spPr>
          <a:xfrm>
            <a:off x="1625600" y="1630571"/>
            <a:ext cx="12344400" cy="2123658"/>
          </a:xfrm>
          <a:prstGeom prst="rect">
            <a:avLst/>
          </a:prstGeom>
          <a:noFill/>
        </p:spPr>
        <p:txBody>
          <a:bodyPr wrap="square">
            <a:spAutoFit/>
          </a:bodyPr>
          <a:lstStyle/>
          <a:p>
            <a:r>
              <a:rPr lang="en-US" sz="6600" i="1" dirty="0">
                <a:solidFill>
                  <a:srgbClr val="011893"/>
                </a:solidFill>
              </a:rPr>
              <a:t>This work is unfunded…</a:t>
            </a:r>
          </a:p>
          <a:p>
            <a:r>
              <a:rPr lang="en-US" sz="6600" i="1" dirty="0">
                <a:solidFill>
                  <a:srgbClr val="011893"/>
                </a:solidFill>
              </a:rPr>
              <a:t>the real reason…</a:t>
            </a:r>
            <a:endParaRPr lang="en-US" sz="4800" dirty="0">
              <a:solidFill>
                <a:srgbClr val="011893"/>
              </a:solidFill>
            </a:endParaRPr>
          </a:p>
        </p:txBody>
      </p:sp>
      <p:pic>
        <p:nvPicPr>
          <p:cNvPr id="7" name="Picture 6" descr="A person standing in front of a group of people eating&#10;&#10;Description automatically generated">
            <a:extLst>
              <a:ext uri="{FF2B5EF4-FFF2-40B4-BE49-F238E27FC236}">
                <a16:creationId xmlns:a16="http://schemas.microsoft.com/office/drawing/2014/main" id="{73345C1B-31D6-F61A-BF99-1F7C09194098}"/>
              </a:ext>
            </a:extLst>
          </p:cNvPr>
          <p:cNvPicPr>
            <a:picLocks noChangeAspect="1"/>
          </p:cNvPicPr>
          <p:nvPr/>
        </p:nvPicPr>
        <p:blipFill>
          <a:blip r:embed="rId2"/>
          <a:stretch>
            <a:fillRect/>
          </a:stretch>
        </p:blipFill>
        <p:spPr>
          <a:xfrm>
            <a:off x="12700" y="1132827"/>
            <a:ext cx="3060700" cy="2935182"/>
          </a:xfrm>
          <a:prstGeom prst="rect">
            <a:avLst/>
          </a:prstGeom>
        </p:spPr>
      </p:pic>
    </p:spTree>
    <p:extLst>
      <p:ext uri="{BB962C8B-B14F-4D97-AF65-F5344CB8AC3E}">
        <p14:creationId xmlns:p14="http://schemas.microsoft.com/office/powerpoint/2010/main" val="10627837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4067-EACA-38DB-EB34-5AA544F8C70B}"/>
              </a:ext>
            </a:extLst>
          </p:cNvPr>
          <p:cNvSpPr>
            <a:spLocks noGrp="1"/>
          </p:cNvSpPr>
          <p:nvPr>
            <p:ph type="title"/>
          </p:nvPr>
        </p:nvSpPr>
        <p:spPr/>
        <p:txBody>
          <a:bodyPr/>
          <a:lstStyle/>
          <a:p>
            <a:r>
              <a:rPr lang="en-US" sz="4000" dirty="0"/>
              <a:t>The Bill Gray Standard Seminar Question</a:t>
            </a:r>
            <a:br>
              <a:rPr lang="en-US" dirty="0"/>
            </a:br>
            <a:r>
              <a:rPr lang="en-US" sz="3200" dirty="0"/>
              <a:t>20140401 AMS </a:t>
            </a:r>
            <a:r>
              <a:rPr lang="en-US" sz="3200" dirty="0" err="1"/>
              <a:t>Hurr</a:t>
            </a:r>
            <a:r>
              <a:rPr lang="en-US" sz="3200" dirty="0"/>
              <a:t> Conf San Diego</a:t>
            </a:r>
            <a:endParaRPr lang="en-US" dirty="0"/>
          </a:p>
        </p:txBody>
      </p:sp>
      <p:sp>
        <p:nvSpPr>
          <p:cNvPr id="4" name="TextBox 3">
            <a:extLst>
              <a:ext uri="{FF2B5EF4-FFF2-40B4-BE49-F238E27FC236}">
                <a16:creationId xmlns:a16="http://schemas.microsoft.com/office/drawing/2014/main" id="{48FEEFEC-0585-A817-56D2-E537610E988A}"/>
              </a:ext>
            </a:extLst>
          </p:cNvPr>
          <p:cNvSpPr txBox="1"/>
          <p:nvPr/>
        </p:nvSpPr>
        <p:spPr>
          <a:xfrm>
            <a:off x="1625600" y="1630571"/>
            <a:ext cx="12344400" cy="2123658"/>
          </a:xfrm>
          <a:prstGeom prst="rect">
            <a:avLst/>
          </a:prstGeom>
          <a:noFill/>
        </p:spPr>
        <p:txBody>
          <a:bodyPr wrap="square">
            <a:spAutoFit/>
          </a:bodyPr>
          <a:lstStyle/>
          <a:p>
            <a:r>
              <a:rPr lang="en-US" sz="6600" i="1" dirty="0">
                <a:solidFill>
                  <a:srgbClr val="011893"/>
                </a:solidFill>
              </a:rPr>
              <a:t>This work is unfunded…</a:t>
            </a:r>
          </a:p>
          <a:p>
            <a:r>
              <a:rPr lang="en-US" sz="6600" i="1" dirty="0">
                <a:solidFill>
                  <a:srgbClr val="011893"/>
                </a:solidFill>
              </a:rPr>
              <a:t>the real reason…</a:t>
            </a:r>
            <a:endParaRPr lang="en-US" sz="4800" dirty="0">
              <a:solidFill>
                <a:srgbClr val="011893"/>
              </a:solidFill>
            </a:endParaRPr>
          </a:p>
        </p:txBody>
      </p:sp>
      <p:pic>
        <p:nvPicPr>
          <p:cNvPr id="7" name="Picture 6" descr="A person standing in front of a group of people eating&#10;&#10;Description automatically generated">
            <a:extLst>
              <a:ext uri="{FF2B5EF4-FFF2-40B4-BE49-F238E27FC236}">
                <a16:creationId xmlns:a16="http://schemas.microsoft.com/office/drawing/2014/main" id="{73345C1B-31D6-F61A-BF99-1F7C09194098}"/>
              </a:ext>
            </a:extLst>
          </p:cNvPr>
          <p:cNvPicPr>
            <a:picLocks noChangeAspect="1"/>
          </p:cNvPicPr>
          <p:nvPr/>
        </p:nvPicPr>
        <p:blipFill>
          <a:blip r:embed="rId2"/>
          <a:stretch>
            <a:fillRect/>
          </a:stretch>
        </p:blipFill>
        <p:spPr>
          <a:xfrm>
            <a:off x="12700" y="1132827"/>
            <a:ext cx="3060700" cy="2935182"/>
          </a:xfrm>
          <a:prstGeom prst="rect">
            <a:avLst/>
          </a:prstGeom>
        </p:spPr>
      </p:pic>
      <p:sp>
        <p:nvSpPr>
          <p:cNvPr id="3" name="TextBox 2">
            <a:extLst>
              <a:ext uri="{FF2B5EF4-FFF2-40B4-BE49-F238E27FC236}">
                <a16:creationId xmlns:a16="http://schemas.microsoft.com/office/drawing/2014/main" id="{B473AEA5-40B3-2355-B341-FB5AC837CE45}"/>
              </a:ext>
            </a:extLst>
          </p:cNvPr>
          <p:cNvSpPr txBox="1"/>
          <p:nvPr/>
        </p:nvSpPr>
        <p:spPr>
          <a:xfrm>
            <a:off x="596900" y="4343400"/>
            <a:ext cx="11811000" cy="4093428"/>
          </a:xfrm>
          <a:prstGeom prst="rect">
            <a:avLst/>
          </a:prstGeom>
          <a:noFill/>
        </p:spPr>
        <p:txBody>
          <a:bodyPr wrap="square">
            <a:spAutoFit/>
          </a:bodyPr>
          <a:lstStyle/>
          <a:p>
            <a:r>
              <a:rPr lang="en-US" sz="8000" i="1" u="sng" dirty="0">
                <a:solidFill>
                  <a:srgbClr val="C00000"/>
                </a:solidFill>
              </a:rPr>
              <a:t>Alzheimer’s avoidance</a:t>
            </a:r>
            <a:r>
              <a:rPr lang="en-US" sz="8000" u="sng" dirty="0">
                <a:solidFill>
                  <a:srgbClr val="C00000"/>
                </a:solidFill>
              </a:rPr>
              <a:t>😉</a:t>
            </a:r>
            <a:endParaRPr lang="en-US" sz="7200" i="1" u="sng" dirty="0">
              <a:solidFill>
                <a:srgbClr val="C00000"/>
              </a:solidFill>
            </a:endParaRPr>
          </a:p>
          <a:p>
            <a:pPr marL="914400" indent="-914400" algn="l">
              <a:buAutoNum type="arabicParenR"/>
            </a:pPr>
            <a:r>
              <a:rPr lang="en-US" sz="4400" i="1" dirty="0" err="1">
                <a:solidFill>
                  <a:srgbClr val="C00000"/>
                </a:solidFill>
              </a:rPr>
              <a:t>geeking</a:t>
            </a:r>
            <a:r>
              <a:rPr lang="en-US" sz="4400" i="1" dirty="0">
                <a:solidFill>
                  <a:srgbClr val="C00000"/>
                </a:solidFill>
              </a:rPr>
              <a:t> -- TCs &amp; NWP &amp; computers</a:t>
            </a:r>
          </a:p>
          <a:p>
            <a:pPr marL="914400" indent="-914400" algn="l">
              <a:buAutoNum type="arabicParenR"/>
            </a:pPr>
            <a:r>
              <a:rPr lang="en-US" sz="4400" dirty="0" err="1">
                <a:solidFill>
                  <a:srgbClr val="C00000"/>
                </a:solidFill>
              </a:rPr>
              <a:t>毎日日本語を勉強しています</a:t>
            </a:r>
            <a:r>
              <a:rPr lang="en-US" sz="4400" dirty="0">
                <a:solidFill>
                  <a:srgbClr val="C00000"/>
                </a:solidFill>
              </a:rPr>
              <a:t> – I study Japanese every day to rewire my brain…</a:t>
            </a:r>
            <a:endParaRPr lang="en-US" sz="4400" i="1" dirty="0">
              <a:solidFill>
                <a:srgbClr val="C00000"/>
              </a:solidFill>
            </a:endParaRPr>
          </a:p>
          <a:p>
            <a:r>
              <a:rPr lang="en-US" sz="4800" i="1" dirty="0">
                <a:solidFill>
                  <a:srgbClr val="C00000"/>
                </a:solidFill>
              </a:rPr>
              <a:t> </a:t>
            </a:r>
            <a:endParaRPr lang="en-US" sz="3600" dirty="0">
              <a:solidFill>
                <a:srgbClr val="C00000"/>
              </a:solidFill>
            </a:endParaRPr>
          </a:p>
        </p:txBody>
      </p:sp>
    </p:spTree>
    <p:extLst>
      <p:ext uri="{BB962C8B-B14F-4D97-AF65-F5344CB8AC3E}">
        <p14:creationId xmlns:p14="http://schemas.microsoft.com/office/powerpoint/2010/main" val="248544606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AEA35-3722-69E1-5CB7-A48C80E32C23}"/>
              </a:ext>
            </a:extLst>
          </p:cNvPr>
          <p:cNvSpPr txBox="1"/>
          <p:nvPr/>
        </p:nvSpPr>
        <p:spPr>
          <a:xfrm>
            <a:off x="539750" y="685800"/>
            <a:ext cx="11925300" cy="6894195"/>
          </a:xfrm>
          <a:prstGeom prst="rect">
            <a:avLst/>
          </a:prstGeom>
          <a:noFill/>
        </p:spPr>
        <p:txBody>
          <a:bodyPr wrap="square">
            <a:spAutoFit/>
          </a:bodyPr>
          <a:lstStyle/>
          <a:p>
            <a:r>
              <a:rPr lang="en-US" sz="6000" dirty="0">
                <a:solidFill>
                  <a:srgbClr val="191919"/>
                </a:solidFill>
              </a:rPr>
              <a:t>Acknowledgements</a:t>
            </a:r>
            <a:endParaRPr lang="en-US" sz="4400" dirty="0">
              <a:solidFill>
                <a:srgbClr val="191919"/>
              </a:solidFill>
            </a:endParaRPr>
          </a:p>
          <a:p>
            <a:pPr algn="l"/>
            <a:endParaRPr lang="en-US" i="1" u="sng" dirty="0"/>
          </a:p>
          <a:p>
            <a:pPr marL="571500" indent="-571500" algn="l">
              <a:buFont typeface="Arial" panose="020B0604020202020204" pitchFamily="34" charset="0"/>
              <a:buChar char="•"/>
            </a:pPr>
            <a:r>
              <a:rPr lang="en-US" i="1" u="sng" dirty="0"/>
              <a:t>Jim </a:t>
            </a:r>
            <a:r>
              <a:rPr lang="en-US" i="1" u="sng" dirty="0" err="1"/>
              <a:t>Kinter</a:t>
            </a:r>
            <a:r>
              <a:rPr lang="en-US" i="1" u="sng" dirty="0"/>
              <a:t>, COLA/GMU</a:t>
            </a:r>
          </a:p>
          <a:p>
            <a:pPr marL="1028700" lvl="1" indent="-571500" algn="l">
              <a:buFont typeface="Arial" panose="020B0604020202020204" pitchFamily="34" charset="0"/>
              <a:buChar char="•"/>
            </a:pPr>
            <a:r>
              <a:rPr lang="en-US" sz="3200" dirty="0"/>
              <a:t>sponsors my affiliated faculty position (essentially emeritus) at George Mason U since 2021</a:t>
            </a:r>
          </a:p>
          <a:p>
            <a:pPr marL="571500" indent="-571500" algn="l">
              <a:buFont typeface="Arial" panose="020B0604020202020204" pitchFamily="34" charset="0"/>
              <a:buChar char="•"/>
            </a:pPr>
            <a:r>
              <a:rPr lang="en-US" i="1" u="sng" dirty="0"/>
              <a:t>Yukari </a:t>
            </a:r>
            <a:r>
              <a:rPr lang="en-US" i="1" u="sng" dirty="0" err="1"/>
              <a:t>Takayabu</a:t>
            </a:r>
            <a:r>
              <a:rPr lang="en-US" i="1" u="sng" dirty="0"/>
              <a:t>-sensei</a:t>
            </a:r>
          </a:p>
          <a:p>
            <a:pPr marL="1028700" lvl="1" indent="-571500" algn="l">
              <a:buFont typeface="Arial" panose="020B0604020202020204" pitchFamily="34" charset="0"/>
              <a:buChar char="•"/>
            </a:pPr>
            <a:r>
              <a:rPr lang="en-US" sz="3200" dirty="0"/>
              <a:t>sponsoring my visiting professorship at U of Tokyo (“</a:t>
            </a:r>
            <a:r>
              <a:rPr lang="en-US" sz="3200" dirty="0" err="1"/>
              <a:t>TouDai</a:t>
            </a:r>
            <a:r>
              <a:rPr lang="en-US" sz="3200" dirty="0"/>
              <a:t>”)</a:t>
            </a:r>
            <a:endParaRPr lang="en-US" dirty="0"/>
          </a:p>
          <a:p>
            <a:pPr marL="571500" indent="-571500" algn="l">
              <a:buFont typeface="Arial" panose="020B0604020202020204" pitchFamily="34" charset="0"/>
              <a:buChar char="•"/>
            </a:pPr>
            <a:r>
              <a:rPr lang="en-US" i="1" u="sng" dirty="0"/>
              <a:t>Hans </a:t>
            </a:r>
            <a:r>
              <a:rPr lang="en-US" i="1" u="sng" dirty="0" err="1"/>
              <a:t>Hersbach</a:t>
            </a:r>
            <a:r>
              <a:rPr lang="en-US" i="1" u="sng" dirty="0"/>
              <a:t>, ECMWF</a:t>
            </a:r>
          </a:p>
          <a:p>
            <a:pPr marL="1028700" lvl="1" indent="-571500" algn="l">
              <a:buFont typeface="Arial" panose="020B0604020202020204" pitchFamily="34" charset="0"/>
              <a:buChar char="•"/>
            </a:pPr>
            <a:r>
              <a:rPr lang="en-US" sz="3200" dirty="0"/>
              <a:t>ECMWF computer account and access to ERA5 forecasts</a:t>
            </a:r>
            <a:endParaRPr lang="en-US" dirty="0"/>
          </a:p>
          <a:p>
            <a:pPr marL="571500" indent="-571500" algn="l">
              <a:buFont typeface="Arial" panose="020B0604020202020204" pitchFamily="34" charset="0"/>
              <a:buChar char="•"/>
            </a:pPr>
            <a:r>
              <a:rPr lang="en-US" i="1" u="sng" dirty="0"/>
              <a:t>Russ Elsberry (NPS), Rick </a:t>
            </a:r>
            <a:r>
              <a:rPr lang="en-US" i="1" u="sng" dirty="0" err="1"/>
              <a:t>Anthes</a:t>
            </a:r>
            <a:r>
              <a:rPr lang="en-US" i="1" u="sng" dirty="0"/>
              <a:t> &amp; Tom Warner (PSU)</a:t>
            </a:r>
          </a:p>
          <a:p>
            <a:pPr marL="1028700" lvl="1" indent="-571500" algn="l">
              <a:buFont typeface="Arial" panose="020B0604020202020204" pitchFamily="34" charset="0"/>
              <a:buChar char="•"/>
            </a:pPr>
            <a:r>
              <a:rPr lang="en-US" sz="3200" dirty="0"/>
              <a:t>everything I every knew about </a:t>
            </a:r>
            <a:r>
              <a:rPr lang="en-US" sz="3200" i="1" u="sng" dirty="0"/>
              <a:t>the science </a:t>
            </a:r>
            <a:r>
              <a:rPr lang="en-US" sz="3200" dirty="0"/>
              <a:t>of </a:t>
            </a:r>
            <a:r>
              <a:rPr lang="en-US" sz="3200" i="1" u="sng" dirty="0"/>
              <a:t>TCs and modeling </a:t>
            </a:r>
            <a:r>
              <a:rPr lang="en-US" sz="3200" dirty="0"/>
              <a:t>I learned at PSU &amp; NPS</a:t>
            </a:r>
          </a:p>
        </p:txBody>
      </p:sp>
    </p:spTree>
    <p:extLst>
      <p:ext uri="{BB962C8B-B14F-4D97-AF65-F5344CB8AC3E}">
        <p14:creationId xmlns:p14="http://schemas.microsoft.com/office/powerpoint/2010/main" val="254245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uniform&#10;&#10;Description automatically generated">
            <a:extLst>
              <a:ext uri="{FF2B5EF4-FFF2-40B4-BE49-F238E27FC236}">
                <a16:creationId xmlns:a16="http://schemas.microsoft.com/office/drawing/2014/main" id="{A001F53B-EC84-88CF-6743-807978D45FE9}"/>
              </a:ext>
            </a:extLst>
          </p:cNvPr>
          <p:cNvPicPr>
            <a:picLocks noChangeAspect="1"/>
          </p:cNvPicPr>
          <p:nvPr/>
        </p:nvPicPr>
        <p:blipFill>
          <a:blip r:embed="rId2">
            <a:alphaModFix amt="27000"/>
          </a:blip>
          <a:stretch>
            <a:fillRect/>
          </a:stretch>
        </p:blipFill>
        <p:spPr>
          <a:xfrm>
            <a:off x="53519" y="16128"/>
            <a:ext cx="13004800" cy="8625239"/>
          </a:xfrm>
          <a:prstGeom prst="rect">
            <a:avLst/>
          </a:prstGeom>
        </p:spPr>
      </p:pic>
      <p:sp>
        <p:nvSpPr>
          <p:cNvPr id="6" name="TextBox 5">
            <a:extLst>
              <a:ext uri="{FF2B5EF4-FFF2-40B4-BE49-F238E27FC236}">
                <a16:creationId xmlns:a16="http://schemas.microsoft.com/office/drawing/2014/main" id="{A2632BB8-8E39-3180-9D0A-9A88DAA3106A}"/>
              </a:ext>
            </a:extLst>
          </p:cNvPr>
          <p:cNvSpPr txBox="1"/>
          <p:nvPr/>
        </p:nvSpPr>
        <p:spPr>
          <a:xfrm>
            <a:off x="4159705" y="299343"/>
            <a:ext cx="8629650" cy="3570208"/>
          </a:xfrm>
          <a:prstGeom prst="rect">
            <a:avLst/>
          </a:prstGeom>
          <a:noFill/>
        </p:spPr>
        <p:txBody>
          <a:bodyPr wrap="square">
            <a:spAutoFit/>
          </a:bodyPr>
          <a:lstStyle/>
          <a:p>
            <a:r>
              <a:rPr lang="en-US" sz="4400" dirty="0">
                <a:solidFill>
                  <a:srgbClr val="191919"/>
                </a:solidFill>
              </a:rPr>
              <a:t>Special Acknowledgement to my</a:t>
            </a:r>
          </a:p>
          <a:p>
            <a:r>
              <a:rPr lang="en-US" sz="4800" dirty="0">
                <a:solidFill>
                  <a:srgbClr val="191919"/>
                </a:solidFill>
              </a:rPr>
              <a:t>“Sea Daddy” (Mentor)</a:t>
            </a:r>
          </a:p>
          <a:p>
            <a:r>
              <a:rPr lang="en-US" sz="5400" dirty="0">
                <a:solidFill>
                  <a:srgbClr val="191919"/>
                </a:solidFill>
              </a:rPr>
              <a:t>CAPT Ed Harrison USN (dec)</a:t>
            </a:r>
          </a:p>
          <a:p>
            <a:r>
              <a:rPr lang="en-US" sz="3600" dirty="0">
                <a:solidFill>
                  <a:srgbClr val="191919"/>
                </a:solidFill>
              </a:rPr>
              <a:t>everything I ever knew about the Navy and TC forecasting…</a:t>
            </a:r>
            <a:endParaRPr lang="en-US" sz="2400" dirty="0">
              <a:solidFill>
                <a:srgbClr val="191919"/>
              </a:solidFill>
            </a:endParaRPr>
          </a:p>
        </p:txBody>
      </p:sp>
      <p:sp>
        <p:nvSpPr>
          <p:cNvPr id="7" name="TextBox 6">
            <a:extLst>
              <a:ext uri="{FF2B5EF4-FFF2-40B4-BE49-F238E27FC236}">
                <a16:creationId xmlns:a16="http://schemas.microsoft.com/office/drawing/2014/main" id="{9440117A-7831-28D2-93AA-37C963742F24}"/>
              </a:ext>
            </a:extLst>
          </p:cNvPr>
          <p:cNvSpPr txBox="1"/>
          <p:nvPr/>
        </p:nvSpPr>
        <p:spPr>
          <a:xfrm>
            <a:off x="1270000" y="4224034"/>
            <a:ext cx="11123386" cy="4401205"/>
          </a:xfrm>
          <a:prstGeom prst="rect">
            <a:avLst/>
          </a:prstGeom>
          <a:noFill/>
        </p:spPr>
        <p:txBody>
          <a:bodyPr wrap="square">
            <a:spAutoFit/>
          </a:bodyPr>
          <a:lstStyle/>
          <a:p>
            <a:pPr marL="571500" indent="-571500" algn="l">
              <a:buFont typeface="Arial" panose="020B0604020202020204" pitchFamily="34" charset="0"/>
              <a:buChar char="•"/>
            </a:pPr>
            <a:r>
              <a:rPr lang="en-US" sz="2800" b="1" i="1" dirty="0">
                <a:solidFill>
                  <a:srgbClr val="011893"/>
                </a:solidFill>
              </a:rPr>
              <a:t>1</a:t>
            </a:r>
            <a:r>
              <a:rPr lang="en-US" sz="2800" b="1" i="1" baseline="30000" dirty="0">
                <a:solidFill>
                  <a:srgbClr val="011893"/>
                </a:solidFill>
              </a:rPr>
              <a:t>st</a:t>
            </a:r>
            <a:r>
              <a:rPr lang="en-US" sz="2800" b="1" i="1" dirty="0">
                <a:solidFill>
                  <a:srgbClr val="011893"/>
                </a:solidFill>
              </a:rPr>
              <a:t> NPS PhD in Meteorology 1973 </a:t>
            </a:r>
            <a:r>
              <a:rPr lang="en-US" sz="2800" dirty="0"/>
              <a:t>with Russ Elsberry</a:t>
            </a:r>
          </a:p>
          <a:p>
            <a:pPr marL="1028700" lvl="1" indent="-571500" algn="l">
              <a:buFont typeface="Arial" panose="020B0604020202020204" pitchFamily="34" charset="0"/>
              <a:buChar char="•"/>
            </a:pPr>
            <a:r>
              <a:rPr lang="en-US" sz="2800" b="1" i="1" dirty="0"/>
              <a:t>one-way influence</a:t>
            </a:r>
            <a:r>
              <a:rPr lang="en-US" sz="2800" dirty="0"/>
              <a:t> limited-area model lateral boundary conditions, </a:t>
            </a:r>
            <a:r>
              <a:rPr lang="en-US" sz="2800" b="1" i="1" dirty="0"/>
              <a:t>no bueno</a:t>
            </a:r>
            <a:r>
              <a:rPr lang="en-US" sz="2800" dirty="0"/>
              <a:t>, </a:t>
            </a:r>
            <a:r>
              <a:rPr lang="en-US" sz="2800" b="1" u="sng" dirty="0"/>
              <a:t>two-way interaction only stable</a:t>
            </a:r>
          </a:p>
          <a:p>
            <a:pPr marL="571500" indent="-571500" algn="l">
              <a:buFont typeface="Arial" panose="020B0604020202020204" pitchFamily="34" charset="0"/>
              <a:buChar char="•"/>
            </a:pPr>
            <a:r>
              <a:rPr lang="en-US" sz="2400" b="1" i="1" dirty="0">
                <a:solidFill>
                  <a:srgbClr val="011893"/>
                </a:solidFill>
              </a:rPr>
              <a:t>JTOPS (deputy JTDIR; now XO) 1974-76</a:t>
            </a:r>
          </a:p>
          <a:p>
            <a:pPr marL="571500" indent="-571500" algn="l">
              <a:buFont typeface="Arial" panose="020B0604020202020204" pitchFamily="34" charset="0"/>
              <a:buChar char="•"/>
            </a:pPr>
            <a:r>
              <a:rPr lang="en-US" sz="2800" b="1" i="1" dirty="0">
                <a:solidFill>
                  <a:srgbClr val="011893"/>
                </a:solidFill>
              </a:rPr>
              <a:t>Personal – set me on a totally different life path</a:t>
            </a:r>
          </a:p>
          <a:p>
            <a:pPr marL="1028700" lvl="1" indent="-571500" algn="l">
              <a:buFont typeface="Arial" panose="020B0604020202020204" pitchFamily="34" charset="0"/>
              <a:buChar char="•"/>
            </a:pPr>
            <a:r>
              <a:rPr lang="en-US" sz="2400" dirty="0"/>
              <a:t>first .gov full-time job at NEPRF</a:t>
            </a:r>
          </a:p>
          <a:p>
            <a:pPr marL="1028700" lvl="1" indent="-571500" algn="l">
              <a:buFont typeface="Arial" panose="020B0604020202020204" pitchFamily="34" charset="0"/>
              <a:buChar char="•"/>
            </a:pPr>
            <a:r>
              <a:rPr lang="en-US" sz="2400" dirty="0"/>
              <a:t>turned over his NTCM </a:t>
            </a:r>
            <a:r>
              <a:rPr lang="en-US" sz="2400" dirty="0">
                <a:sym typeface="Wingdings" pitchFamily="2" charset="2"/>
              </a:rPr>
              <a:t> 1</a:t>
            </a:r>
            <a:r>
              <a:rPr lang="en-US" sz="2400" baseline="30000" dirty="0">
                <a:sym typeface="Wingdings" pitchFamily="2" charset="2"/>
              </a:rPr>
              <a:t>st</a:t>
            </a:r>
            <a:r>
              <a:rPr lang="en-US" sz="2400" dirty="0">
                <a:sym typeface="Wingdings" pitchFamily="2" charset="2"/>
              </a:rPr>
              <a:t> operational implementation of a baroclinic, two-way interactive  moving nested-grid TC model in the USA in 1982</a:t>
            </a:r>
            <a:endParaRPr lang="en-US" sz="2400" dirty="0"/>
          </a:p>
          <a:p>
            <a:pPr marL="1028700" lvl="1" indent="-571500" algn="l">
              <a:buFont typeface="Arial" panose="020B0604020202020204" pitchFamily="34" charset="0"/>
              <a:buChar char="•"/>
            </a:pPr>
            <a:r>
              <a:rPr lang="en-US" sz="2400" dirty="0"/>
              <a:t>supported my PhD studies with Russ Elsberry</a:t>
            </a:r>
          </a:p>
          <a:p>
            <a:pPr marL="1028700" lvl="1" indent="-571500" algn="l">
              <a:buFont typeface="Arial" panose="020B0604020202020204" pitchFamily="34" charset="0"/>
              <a:buChar char="•"/>
            </a:pPr>
            <a:r>
              <a:rPr lang="en-US" sz="2400" dirty="0"/>
              <a:t>honchoed my1985 USNR commission as an 1805 thru BUPERS </a:t>
            </a:r>
            <a:r>
              <a:rPr lang="en-US" sz="2400" dirty="0">
                <a:sym typeface="Wingdings" pitchFamily="2" charset="2"/>
              </a:rPr>
              <a:t> unbelievable Navy Career – </a:t>
            </a:r>
            <a:r>
              <a:rPr lang="en-US" sz="2400" b="1" i="1" dirty="0">
                <a:solidFill>
                  <a:srgbClr val="011893"/>
                </a:solidFill>
                <a:sym typeface="Wingdings" pitchFamily="2" charset="2"/>
              </a:rPr>
              <a:t>especially with JTWC as NWP models Officer &amp; TDO</a:t>
            </a:r>
            <a:endParaRPr lang="en-US" sz="2400" b="1" i="1" dirty="0">
              <a:solidFill>
                <a:srgbClr val="011893"/>
              </a:solidFill>
            </a:endParaRPr>
          </a:p>
        </p:txBody>
      </p:sp>
      <p:pic>
        <p:nvPicPr>
          <p:cNvPr id="9" name="Picture 8" descr="A person in a uniform&#10;&#10;Description automatically generated">
            <a:extLst>
              <a:ext uri="{FF2B5EF4-FFF2-40B4-BE49-F238E27FC236}">
                <a16:creationId xmlns:a16="http://schemas.microsoft.com/office/drawing/2014/main" id="{6E4BD206-F945-EC81-B61E-BC5724D97535}"/>
              </a:ext>
            </a:extLst>
          </p:cNvPr>
          <p:cNvPicPr>
            <a:picLocks noChangeAspect="1"/>
          </p:cNvPicPr>
          <p:nvPr/>
        </p:nvPicPr>
        <p:blipFill>
          <a:blip r:embed="rId3"/>
          <a:stretch>
            <a:fillRect/>
          </a:stretch>
        </p:blipFill>
        <p:spPr>
          <a:xfrm>
            <a:off x="53519" y="16128"/>
            <a:ext cx="4002317" cy="4070153"/>
          </a:xfrm>
          <a:prstGeom prst="rect">
            <a:avLst/>
          </a:prstGeom>
        </p:spPr>
      </p:pic>
      <p:sp>
        <p:nvSpPr>
          <p:cNvPr id="10" name="TextBox 9">
            <a:extLst>
              <a:ext uri="{FF2B5EF4-FFF2-40B4-BE49-F238E27FC236}">
                <a16:creationId xmlns:a16="http://schemas.microsoft.com/office/drawing/2014/main" id="{DF5E1144-90D1-4039-045B-0426BC44226D}"/>
              </a:ext>
            </a:extLst>
          </p:cNvPr>
          <p:cNvSpPr txBox="1"/>
          <p:nvPr/>
        </p:nvSpPr>
        <p:spPr>
          <a:xfrm>
            <a:off x="197302" y="3346331"/>
            <a:ext cx="3714750" cy="523220"/>
          </a:xfrm>
          <a:prstGeom prst="rect">
            <a:avLst/>
          </a:prstGeom>
          <a:solidFill>
            <a:schemeClr val="tx1"/>
          </a:solidFill>
        </p:spPr>
        <p:txBody>
          <a:bodyPr wrap="square" rtlCol="0">
            <a:spAutoFit/>
          </a:bodyPr>
          <a:lstStyle/>
          <a:p>
            <a:r>
              <a:rPr lang="en-US" sz="2800" dirty="0">
                <a:solidFill>
                  <a:schemeClr val="bg1"/>
                </a:solidFill>
              </a:rPr>
              <a:t>CDR 1981  XO NEPRF</a:t>
            </a:r>
          </a:p>
        </p:txBody>
      </p:sp>
    </p:spTree>
    <p:extLst>
      <p:ext uri="{BB962C8B-B14F-4D97-AF65-F5344CB8AC3E}">
        <p14:creationId xmlns:p14="http://schemas.microsoft.com/office/powerpoint/2010/main" val="262081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2FCC4-D4E9-A3E7-E768-2C6085C48DDA}"/>
              </a:ext>
            </a:extLst>
          </p:cNvPr>
          <p:cNvSpPr>
            <a:spLocks noGrp="1"/>
          </p:cNvSpPr>
          <p:nvPr>
            <p:ph idx="1"/>
          </p:nvPr>
        </p:nvSpPr>
        <p:spPr>
          <a:xfrm>
            <a:off x="0" y="3886200"/>
            <a:ext cx="12992099" cy="4800600"/>
          </a:xfrm>
        </p:spPr>
        <p:txBody>
          <a:bodyPr/>
          <a:lstStyle/>
          <a:p>
            <a:r>
              <a:rPr lang="en-US" dirty="0"/>
              <a:t>COMNAVFORJAPAN was </a:t>
            </a:r>
            <a:r>
              <a:rPr lang="en-US" dirty="0" err="1"/>
              <a:t>P.O.’d</a:t>
            </a:r>
            <a:r>
              <a:rPr lang="en-US" dirty="0"/>
              <a:t> to put it mildly …</a:t>
            </a:r>
          </a:p>
          <a:p>
            <a:pPr lvl="1"/>
            <a:r>
              <a:rPr lang="en-US" sz="2600" dirty="0"/>
              <a:t>lost half of his summer training cycles because of the </a:t>
            </a:r>
            <a:r>
              <a:rPr lang="en-US" sz="2600" b="1" i="1" dirty="0"/>
              <a:t>poor JTWC forecasts</a:t>
            </a:r>
          </a:p>
          <a:p>
            <a:pPr lvl="1"/>
            <a:r>
              <a:rPr lang="en-US" sz="2600" dirty="0"/>
              <a:t>after “attention on deck” made the assembled 06s and the rest of us stand at attention for the chewing out … a sight to behold …</a:t>
            </a:r>
          </a:p>
          <a:p>
            <a:pPr lvl="1"/>
            <a:r>
              <a:rPr lang="en-US" sz="2600" b="1" i="1" dirty="0"/>
              <a:t>blame always flows downhill </a:t>
            </a:r>
            <a:r>
              <a:rPr lang="en-US" sz="2600" dirty="0"/>
              <a:t>… as the primary dynamical TC modeler at NEPRF so it was of course </a:t>
            </a:r>
            <a:r>
              <a:rPr lang="en-US" sz="2600" b="1" i="1" dirty="0"/>
              <a:t>my fault</a:t>
            </a:r>
          </a:p>
          <a:p>
            <a:r>
              <a:rPr lang="en-US" dirty="0"/>
              <a:t>Spectacular ‘failure’ caused a big push ($$) to USN TC research</a:t>
            </a:r>
          </a:p>
          <a:p>
            <a:pPr lvl="1"/>
            <a:r>
              <a:rPr lang="en-US" sz="2400" dirty="0"/>
              <a:t>ABBY track error theory was beta gyres forced a ‘break in the ridge’ because of ABBY’s size</a:t>
            </a:r>
          </a:p>
          <a:p>
            <a:pPr lvl="1"/>
            <a:r>
              <a:rPr lang="en-US" sz="2600" b="1" i="1" dirty="0"/>
              <a:t>TCM90</a:t>
            </a:r>
            <a:r>
              <a:rPr lang="en-US" sz="2600" dirty="0"/>
              <a:t> – field program to search for the beta gyres…</a:t>
            </a:r>
          </a:p>
          <a:p>
            <a:pPr lvl="1"/>
            <a:r>
              <a:rPr lang="en-US" sz="2600" dirty="0"/>
              <a:t>my PhD research with Russ Elsberry on ‘beta gyres’ 1987</a:t>
            </a:r>
          </a:p>
        </p:txBody>
      </p:sp>
      <p:sp>
        <p:nvSpPr>
          <p:cNvPr id="6" name="Title 5">
            <a:extLst>
              <a:ext uri="{FF2B5EF4-FFF2-40B4-BE49-F238E27FC236}">
                <a16:creationId xmlns:a16="http://schemas.microsoft.com/office/drawing/2014/main" id="{99ADE7D9-DFD3-10BD-A635-5506BB66C529}"/>
              </a:ext>
            </a:extLst>
          </p:cNvPr>
          <p:cNvSpPr>
            <a:spLocks noGrp="1"/>
          </p:cNvSpPr>
          <p:nvPr>
            <p:ph type="title"/>
          </p:nvPr>
        </p:nvSpPr>
        <p:spPr>
          <a:xfrm>
            <a:off x="12700" y="-12700"/>
            <a:ext cx="12979400" cy="3898900"/>
          </a:xfrm>
        </p:spPr>
        <p:txBody>
          <a:bodyPr/>
          <a:lstStyle/>
          <a:p>
            <a:r>
              <a:rPr lang="en-US" sz="5400" dirty="0"/>
              <a:t>2024 TCC </a:t>
            </a:r>
            <a:br>
              <a:rPr lang="en-US" dirty="0"/>
            </a:br>
            <a:r>
              <a:rPr lang="en-US" sz="4000" dirty="0"/>
              <a:t>40</a:t>
            </a:r>
            <a:r>
              <a:rPr lang="en-US" sz="4000" baseline="30000" dirty="0"/>
              <a:t>th</a:t>
            </a:r>
            <a:r>
              <a:rPr lang="en-US" sz="4000" dirty="0"/>
              <a:t> Anniversary of the </a:t>
            </a:r>
            <a:br>
              <a:rPr lang="en-US" sz="4000" dirty="0"/>
            </a:br>
            <a:r>
              <a:rPr lang="en-US" sz="4000" dirty="0"/>
              <a:t>Momentous 1984 ATC (and the New </a:t>
            </a:r>
            <a:r>
              <a:rPr lang="en-US" sz="4000" dirty="0" err="1"/>
              <a:t>Sanno</a:t>
            </a:r>
            <a:r>
              <a:rPr lang="en-US" sz="4000" dirty="0"/>
              <a:t>) because of</a:t>
            </a:r>
            <a:br>
              <a:rPr lang="en-US" sz="6600" dirty="0"/>
            </a:br>
            <a:r>
              <a:rPr lang="en-US" sz="6000" b="1" dirty="0">
                <a:solidFill>
                  <a:srgbClr val="FF0000"/>
                </a:solidFill>
              </a:rPr>
              <a:t>STY ABBY 05W.1983</a:t>
            </a:r>
            <a:br>
              <a:rPr lang="en-US" sz="6600" dirty="0"/>
            </a:br>
            <a:r>
              <a:rPr lang="en-US" sz="3600" dirty="0"/>
              <a:t>both personally (no stuff, there I was) and for USN</a:t>
            </a:r>
            <a:endParaRPr lang="en-US" dirty="0"/>
          </a:p>
        </p:txBody>
      </p:sp>
    </p:spTree>
    <p:extLst>
      <p:ext uri="{BB962C8B-B14F-4D97-AF65-F5344CB8AC3E}">
        <p14:creationId xmlns:p14="http://schemas.microsoft.com/office/powerpoint/2010/main" val="59398963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0FFD-0716-6FE3-2B13-456E36690A87}"/>
              </a:ext>
            </a:extLst>
          </p:cNvPr>
          <p:cNvSpPr>
            <a:spLocks noGrp="1"/>
          </p:cNvSpPr>
          <p:nvPr>
            <p:ph type="title"/>
          </p:nvPr>
        </p:nvSpPr>
        <p:spPr/>
        <p:txBody>
          <a:bodyPr/>
          <a:lstStyle/>
          <a:p>
            <a:r>
              <a:rPr lang="en-US" sz="4000" dirty="0"/>
              <a:t>40</a:t>
            </a:r>
            <a:r>
              <a:rPr lang="en-US" sz="4000" baseline="30000" dirty="0"/>
              <a:t>th</a:t>
            </a:r>
            <a:r>
              <a:rPr lang="en-US" sz="4000" dirty="0"/>
              <a:t> Anniversary of the 1984 TCC…STY Abby 05W.1983</a:t>
            </a:r>
          </a:p>
        </p:txBody>
      </p:sp>
      <p:pic>
        <p:nvPicPr>
          <p:cNvPr id="5" name="Content Placeholder 4" descr="A map of the ocean&#10;&#10;Description automatically generated">
            <a:extLst>
              <a:ext uri="{FF2B5EF4-FFF2-40B4-BE49-F238E27FC236}">
                <a16:creationId xmlns:a16="http://schemas.microsoft.com/office/drawing/2014/main" id="{6CEDAF17-EB19-B3A3-40E4-B54BFB9E9650}"/>
              </a:ext>
            </a:extLst>
          </p:cNvPr>
          <p:cNvPicPr>
            <a:picLocks noGrp="1" noChangeAspect="1"/>
          </p:cNvPicPr>
          <p:nvPr>
            <p:ph idx="1"/>
          </p:nvPr>
        </p:nvPicPr>
        <p:blipFill>
          <a:blip r:embed="rId3"/>
          <a:stretch>
            <a:fillRect/>
          </a:stretch>
        </p:blipFill>
        <p:spPr>
          <a:xfrm>
            <a:off x="1468628" y="1101471"/>
            <a:ext cx="10067544" cy="7550658"/>
          </a:xfrm>
        </p:spPr>
      </p:pic>
      <p:sp>
        <p:nvSpPr>
          <p:cNvPr id="6" name="Rounded Rectangular Callout 5">
            <a:extLst>
              <a:ext uri="{FF2B5EF4-FFF2-40B4-BE49-F238E27FC236}">
                <a16:creationId xmlns:a16="http://schemas.microsoft.com/office/drawing/2014/main" id="{46B8DEFB-AC8B-0DD9-9B12-1B4B3515C01E}"/>
              </a:ext>
            </a:extLst>
          </p:cNvPr>
          <p:cNvSpPr/>
          <p:nvPr/>
        </p:nvSpPr>
        <p:spPr bwMode="auto">
          <a:xfrm>
            <a:off x="7035800" y="6324600"/>
            <a:ext cx="3200397" cy="1055608"/>
          </a:xfrm>
          <a:prstGeom prst="wedgeRoundRectCallout">
            <a:avLst>
              <a:gd name="adj1" fmla="val -97631"/>
              <a:gd name="adj2" fmla="val -124442"/>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JTWC</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latin typeface="Gill Sans MT" panose="020B0502020104020203" pitchFamily="34" charset="0"/>
              </a:rPr>
              <a:t>72-h forecasts</a:t>
            </a:r>
            <a:endParaRPr lang="en-US" sz="1800" b="1" dirty="0">
              <a:solidFill>
                <a:srgbClr val="000090"/>
              </a:solidFill>
              <a:latin typeface="Gill Sans MT" panose="020B0502020104020203" pitchFamily="34" charset="0"/>
            </a:endParaRPr>
          </a:p>
        </p:txBody>
      </p:sp>
      <p:sp>
        <p:nvSpPr>
          <p:cNvPr id="7" name="Rounded Rectangular Callout 6">
            <a:extLst>
              <a:ext uri="{FF2B5EF4-FFF2-40B4-BE49-F238E27FC236}">
                <a16:creationId xmlns:a16="http://schemas.microsoft.com/office/drawing/2014/main" id="{66AFFA74-4C59-ED06-F5B9-35E8B93616E3}"/>
              </a:ext>
            </a:extLst>
          </p:cNvPr>
          <p:cNvSpPr/>
          <p:nvPr/>
        </p:nvSpPr>
        <p:spPr bwMode="auto">
          <a:xfrm>
            <a:off x="7039429" y="4110633"/>
            <a:ext cx="3200397" cy="1532334"/>
          </a:xfrm>
          <a:prstGeom prst="wedgeRoundRectCallout">
            <a:avLst>
              <a:gd name="adj1" fmla="val 9001"/>
              <a:gd name="adj2" fmla="val -122483"/>
              <a:gd name="adj3" fmla="val 16667"/>
            </a:avLst>
          </a:prstGeom>
          <a:solidFill>
            <a:srgbClr val="FCD900">
              <a:alpha val="63000"/>
            </a:srgbClr>
          </a:solidFill>
          <a:ln w="50800" cap="flat" cmpd="sng" algn="ctr">
            <a:solidFill>
              <a:srgbClr val="00009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90"/>
                </a:solidFill>
              </a:rPr>
              <a:t>TY &amp; STY</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rgbClr val="000090"/>
                </a:solidFill>
              </a:rPr>
              <a:t>080700-081612</a:t>
            </a:r>
          </a:p>
          <a:p>
            <a:pPr marL="0" marR="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FF0000"/>
                </a:solidFill>
              </a:rPr>
              <a:t>9.5 d</a:t>
            </a:r>
            <a:endParaRPr lang="en-US" sz="1800" b="1" dirty="0">
              <a:solidFill>
                <a:srgbClr val="FF0000"/>
              </a:solidFill>
              <a:latin typeface="Gill Sans MT" panose="020B0502020104020203" pitchFamily="34" charset="0"/>
            </a:endParaRPr>
          </a:p>
        </p:txBody>
      </p:sp>
    </p:spTree>
    <p:extLst>
      <p:ext uri="{BB962C8B-B14F-4D97-AF65-F5344CB8AC3E}">
        <p14:creationId xmlns:p14="http://schemas.microsoft.com/office/powerpoint/2010/main" val="135359804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4_Title &amp; Bullets">
  <a:themeElements>
    <a:clrScheme name="Custom 4">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FF0000"/>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90"/>
        </a:solidFill>
        <a:ln w="25400" cap="flat" cmpd="sng" algn="ctr">
          <a:solidFill>
            <a:srgbClr val="000000"/>
          </a:solidFill>
          <a:prstDash val="solid"/>
          <a:round/>
          <a:headEnd type="none" w="med" len="med"/>
          <a:tailEnd type="none" w="med" len="med"/>
        </a:ln>
        <a:effectLst/>
      </a:spPr>
      <a:bodyPr rtlCol="0" anchor="ctr">
        <a:spAutoFit/>
      </a:bodyPr>
      <a:lstStyle>
        <a:defPPr algn="ctr">
          <a:defRPr sz="2400" dirty="0" smtClean="0">
            <a:solidFill>
              <a:srgbClr val="FAD40C"/>
            </a:solidFill>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et Office PowerPoint Template">
  <a:themeElements>
    <a:clrScheme name="Met Office">
      <a:dk1>
        <a:srgbClr val="2A2A2A"/>
      </a:dk1>
      <a:lt1>
        <a:srgbClr val="B9DC0C"/>
      </a:lt1>
      <a:dk2>
        <a:srgbClr val="2A2A2A"/>
      </a:dk2>
      <a:lt2>
        <a:srgbClr val="FFFFFF"/>
      </a:lt2>
      <a:accent1>
        <a:srgbClr val="50B9A4"/>
      </a:accent1>
      <a:accent2>
        <a:srgbClr val="007AA9"/>
      </a:accent2>
      <a:accent3>
        <a:srgbClr val="E47452"/>
      </a:accent3>
      <a:accent4>
        <a:srgbClr val="A1A0AA"/>
      </a:accent4>
      <a:accent5>
        <a:srgbClr val="FFFFFF"/>
      </a:accent5>
      <a:accent6>
        <a:srgbClr val="FFFFFF"/>
      </a:accent6>
      <a:hlink>
        <a:srgbClr val="0673F9"/>
      </a:hlink>
      <a:folHlink>
        <a:srgbClr val="6F2735"/>
      </a:folHlink>
    </a:clrScheme>
    <a:fontScheme name="Met Office">
      <a:majorFont>
        <a:latin typeface="Arial"/>
        <a:ea typeface="Helvetica Light"/>
        <a:cs typeface="Helvetica Light"/>
      </a:majorFont>
      <a:minorFont>
        <a:latin typeface="Arial"/>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6"/>
        </a:lnRef>
        <a:fillRef idx="1">
          <a:schemeClr val="lt1"/>
        </a:fillRef>
        <a:effectRef idx="0">
          <a:schemeClr val="accent6"/>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dirty="0" smtClean="0">
            <a:ln>
              <a:noFill/>
            </a:ln>
            <a:solidFill>
              <a:schemeClr val="tx1"/>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2" id="{3686B8A7-2420-4936-BD49-A1DDADD3263A}" vid="{10DDDDFA-9F36-4D18-8046-A8B18DFE850B}"/>
    </a:ext>
  </a:extLst>
</a:theme>
</file>

<file path=ppt/theme/theme3.xml><?xml version="1.0" encoding="utf-8"?>
<a:theme xmlns:a="http://schemas.openxmlformats.org/drawingml/2006/main" name="テーマ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1750">
          <a:solidFill>
            <a:srgbClr val="FF0000"/>
          </a:solidFill>
          <a:tailEnd type="none"/>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3175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theme>
</file>

<file path=ppt/theme/theme4.xml><?xml version="1.0" encoding="utf-8"?>
<a:theme xmlns:a="http://schemas.openxmlformats.org/drawingml/2006/main" name="presentation">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102169</TotalTime>
  <Pages>0</Pages>
  <Words>2483</Words>
  <Characters>0</Characters>
  <Application>Microsoft Macintosh PowerPoint</Application>
  <PresentationFormat>Custom</PresentationFormat>
  <Lines>0</Lines>
  <Paragraphs>276</Paragraphs>
  <Slides>37</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37</vt:i4>
      </vt:variant>
    </vt:vector>
  </HeadingPairs>
  <TitlesOfParts>
    <vt:vector size="51" baseType="lpstr">
      <vt:lpstr>ヒラギノ角ゴ ProN W3</vt:lpstr>
      <vt:lpstr>Arial</vt:lpstr>
      <vt:lpstr>Calibri</vt:lpstr>
      <vt:lpstr>Courier New</vt:lpstr>
      <vt:lpstr>Gill Sans</vt:lpstr>
      <vt:lpstr>Gill Sans MT</vt:lpstr>
      <vt:lpstr>Helvetica Light</vt:lpstr>
      <vt:lpstr>Helvetica Neue</vt:lpstr>
      <vt:lpstr>Lucida Grande</vt:lpstr>
      <vt:lpstr>Wingdings</vt:lpstr>
      <vt:lpstr>4_Title &amp; Bullets</vt:lpstr>
      <vt:lpstr>Met Office PowerPoint Template</vt:lpstr>
      <vt:lpstr>テーマ1</vt:lpstr>
      <vt:lpstr>presentation</vt:lpstr>
      <vt:lpstr>    A ‘superBT’ for TC Operations &amp; Research  Mike Fiorino Commander, United States Navy (retired) B.S. (’75 PSU), M.S. (’78 PSU), Ph.D. (’87 NPS) all in Meteorology mfiorino@gmu.edu  George Mason University VA AORI University of Tokyo, 柏のは University of Colorado Boulder CO   Earth System Research Laboratory, Boulder CO  National Hurricane Center, Miami FL Joint Typhoon Warning Center, Pearl Harbor HI Lawrence Livermore National Laboratory, Livermore CA European Centre for Medium-Range Weather Forecasts, Shinfield Park, Berskshire, UK Meteorological Research Institute – Japan Meteorological Agency, Tsukuba JAPAN Space and Naval Warfare Systems Command,  Arlington VA NASA Goddard Space Flight Center, Greenbelt MD National Centers for Environmental Prediction, Camp Springs MD Naval Postgraduate School, Monterey CA Fleet Numerical Meteorology and Oceanography Center, Monterey CA Naval Research Laboratory, Monterey CA Atlantic Oceanographic and Meteorological Laboratory, Miami FL Pennsylvania State University, University Park PA         </vt:lpstr>
      <vt:lpstr>The Bill Gray Standard Seminar Question 20140401 AMS Hurr Conf San Diego</vt:lpstr>
      <vt:lpstr>The Bill Gray Standard Seminar Question 20140401 AMS Hurr Conf San Diego</vt:lpstr>
      <vt:lpstr>The Bill Gray Standard Seminar Question 20140401 AMS Hurr Conf San Diego</vt:lpstr>
      <vt:lpstr>The Bill Gray Standard Seminar Question 20140401 AMS Hurr Conf San Diego</vt:lpstr>
      <vt:lpstr>PowerPoint Presentation</vt:lpstr>
      <vt:lpstr>PowerPoint Presentation</vt:lpstr>
      <vt:lpstr>2024 TCC  40th Anniversary of the  Momentous 1984 ATC (and the New Sanno) because of STY ABBY 05W.1983 both personally (no stuff, there I was) and for USN</vt:lpstr>
      <vt:lpstr>40th Anniversary of the 1984 TCC…STY Abby 05W.1983</vt:lpstr>
      <vt:lpstr>40th Anniversary of the 1984 TCC…STY Abby 05W.1983</vt:lpstr>
      <vt:lpstr>40th Anniversary of the 1984 TCC…STY Abby 05W.1983</vt:lpstr>
      <vt:lpstr>40th Anniversary of the 1984 TCC…STY Abby 05W.1983</vt:lpstr>
      <vt:lpstr>40th Anniversary of the 1984 TCC…STY Abby 05W.1983</vt:lpstr>
      <vt:lpstr>2024 TCC  40th Anniversary of the  Momentous 1984 ATC because of STY ABBY 05W.1983 both personally (no stuff, there I was) and for USN</vt:lpstr>
      <vt:lpstr>Validation of Operational  pre-potential Tropical Cyclones (pTCs) Using the TC Diagnostic File</vt:lpstr>
      <vt:lpstr>What’s a ‘superBT’? a partial theft from Krish’s ‘super ensemble’</vt:lpstr>
      <vt:lpstr>PowerPoint Presentation</vt:lpstr>
      <vt:lpstr>Topics</vt:lpstr>
      <vt:lpstr>some words of wisdom…</vt:lpstr>
      <vt:lpstr>WPAC ERA5 v JTWC mean 72-h PE 1979-2021</vt:lpstr>
      <vt:lpstr>ECMWF v ERA5 v GFS 2007-2019 % improve (lower) mean PE relative to GFS as a baseline</vt:lpstr>
      <vt:lpstr>Topics</vt:lpstr>
      <vt:lpstr>Formation Rate &amp; Time to Genesis/Dissipation WPAC 2007-2011</vt:lpstr>
      <vt:lpstr>Formation Rate &amp; Time to Genesis/Dissipation WPAC 2018-2022</vt:lpstr>
      <vt:lpstr>Formation Rate &amp; Time to Genesis/Dissipation LANT 2018-2022</vt:lpstr>
      <vt:lpstr>Topics</vt:lpstr>
      <vt:lpstr>Vertical Wind Shear – diff between 9Xdev &amp; 9Xnon WPAC 2018-2022</vt:lpstr>
      <vt:lpstr>Vertical Wind Shear – diff between 9Xdev &amp; 9Xnon LANT 2018-2022</vt:lpstr>
      <vt:lpstr>Vertical Wind Shear – diff between 9Xdev &amp; 9Xnon summary for 5-y period 2018-2022</vt:lpstr>
      <vt:lpstr>Topics</vt:lpstr>
      <vt:lpstr>IMERG 300 km rainrate [mm/d] – diff between 9Xdev &amp; 9Xnon WPAC 2018-2022</vt:lpstr>
      <vt:lpstr>IMERG 300 km rainrate [mm/d] – diff between 9Xdev &amp; 9Xnon LANT 2018-2022</vt:lpstr>
      <vt:lpstr>IMERG 300 km rainrate [mm/d] – diff between 9Xdev &amp; 9Xnon summary for 5 y period 2018-2022</vt:lpstr>
      <vt:lpstr>Summary – 9Xdev v 9Xnon</vt:lpstr>
      <vt:lpstr>Takeaways  and an answer to Bill Gray’s Question …</vt:lpstr>
      <vt:lpstr>Links</vt:lpstr>
      <vt:lpstr>Mahalo  どうも 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Tropical Cyclone Genesis in Global Models  tcgen V1.0   Mike Fiorino, CDR USN(ret) NOAA ESRL Boulder CO michael.fiorino@noaa.gov 1 March 2011</dc:title>
  <dc:subject/>
  <dc:creator>Mike Fiorino</dc:creator>
  <cp:keywords/>
  <dc:description/>
  <cp:lastModifiedBy>Mike Fiorino</cp:lastModifiedBy>
  <cp:revision>754</cp:revision>
  <cp:lastPrinted>2018-05-09T21:47:28Z</cp:lastPrinted>
  <dcterms:modified xsi:type="dcterms:W3CDTF">2024-04-18T19:28:58Z</dcterms:modified>
</cp:coreProperties>
</file>